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8" r:id="rId3"/>
  </p:sldIdLst>
  <p:sldSz cx="15119350" cy="10691813"/>
  <p:notesSz cx="6808788" cy="9940925"/>
  <p:defaultTextStyle>
    <a:defPPr>
      <a:defRPr lang="en-US"/>
    </a:defPPr>
    <a:lvl1pPr marL="0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46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892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40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786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232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678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124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572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4088"/>
    <a:srgbClr val="2D658A"/>
    <a:srgbClr val="555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75" autoAdjust="0"/>
    <p:restoredTop sz="94660"/>
  </p:normalViewPr>
  <p:slideViewPr>
    <p:cSldViewPr snapToGrid="0">
      <p:cViewPr>
        <p:scale>
          <a:sx n="86" d="100"/>
          <a:sy n="86" d="100"/>
        </p:scale>
        <p:origin x="-606" y="-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1E41E-35D8-4770-91B0-B91323539FA9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50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07CF5-EE4E-4360-A713-AD383DD84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4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37-B93E-4FCF-B0D6-B91718FD18E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3CA-4BC2-4BC0-8660-479CF7C9F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9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37-B93E-4FCF-B0D6-B91718FD18E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3CA-4BC2-4BC0-8660-479CF7C9F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48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37-B93E-4FCF-B0D6-B91718FD18E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3CA-4BC2-4BC0-8660-479CF7C9F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3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37-B93E-4FCF-B0D6-B91718FD18E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3CA-4BC2-4BC0-8660-479CF7C9F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16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37-B93E-4FCF-B0D6-B91718FD18E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3CA-4BC2-4BC0-8660-479CF7C9F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94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37-B93E-4FCF-B0D6-B91718FD18E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3CA-4BC2-4BC0-8660-479CF7C9F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37-B93E-4FCF-B0D6-B91718FD18E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3CA-4BC2-4BC0-8660-479CF7C9F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37-B93E-4FCF-B0D6-B91718FD18E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3CA-4BC2-4BC0-8660-479CF7C9F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7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37-B93E-4FCF-B0D6-B91718FD18E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3CA-4BC2-4BC0-8660-479CF7C9F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4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37-B93E-4FCF-B0D6-B91718FD18E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3CA-4BC2-4BC0-8660-479CF7C9F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19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6137-B93E-4FCF-B0D6-B91718FD18E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B3CA-4BC2-4BC0-8660-479CF7C9F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97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86137-B93E-4FCF-B0D6-B91718FD18E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CB3CA-4BC2-4BC0-8660-479CF7C9F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84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F677EF14-8C46-4D4B-86A5-D84E7C5B6694}"/>
              </a:ext>
            </a:extLst>
          </p:cNvPr>
          <p:cNvSpPr txBox="1"/>
          <p:nvPr/>
        </p:nvSpPr>
        <p:spPr>
          <a:xfrm>
            <a:off x="5520870" y="8575274"/>
            <a:ext cx="3032179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1800" spc="-150" dirty="0">
                <a:solidFill>
                  <a:srgbClr val="2D658A"/>
                </a:solidFill>
                <a:latin typeface="Comic Sans MS" panose="030F0702030302020204" pitchFamily="66" charset="0"/>
              </a:rPr>
              <a:t>Freshly Cooked Jacket Potatoes</a:t>
            </a:r>
          </a:p>
          <a:p>
            <a:pPr algn="ctr">
              <a:spcAft>
                <a:spcPts val="300"/>
              </a:spcAft>
            </a:pPr>
            <a:r>
              <a:rPr lang="en-GB" sz="1100" dirty="0"/>
              <a:t>Choose from the following toppings:</a:t>
            </a:r>
          </a:p>
          <a:p>
            <a:pPr algn="ctr">
              <a:spcAft>
                <a:spcPts val="300"/>
              </a:spcAft>
            </a:pPr>
            <a:endParaRPr lang="en-GB" sz="1100" dirty="0"/>
          </a:p>
          <a:p>
            <a:pPr algn="ctr">
              <a:spcAft>
                <a:spcPts val="300"/>
              </a:spcAft>
            </a:pPr>
            <a:endParaRPr lang="en-GB" sz="1100" dirty="0"/>
          </a:p>
          <a:p>
            <a:pPr algn="ctr">
              <a:spcAft>
                <a:spcPts val="300"/>
              </a:spcAft>
            </a:pPr>
            <a:endParaRPr lang="en-GB" sz="1100" dirty="0"/>
          </a:p>
          <a:p>
            <a:pPr algn="ctr">
              <a:spcAft>
                <a:spcPts val="300"/>
              </a:spcAft>
            </a:pPr>
            <a:r>
              <a:rPr lang="en-GB" sz="1100" dirty="0"/>
              <a:t>Served with daily pudding and drink with fresh fruit and salad options where available.</a:t>
            </a:r>
          </a:p>
        </p:txBody>
      </p: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997315"/>
              </p:ext>
            </p:extLst>
          </p:nvPr>
        </p:nvGraphicFramePr>
        <p:xfrm>
          <a:off x="6010442" y="9449531"/>
          <a:ext cx="287986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639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Baked Beans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Cheese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639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Tuna Mayo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Cheese &amp; Beans  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8" name="Picture 4" descr="Flintshire Housing - renting, letting and buying property">
            <a:extLst>
              <a:ext uri="{FF2B5EF4-FFF2-40B4-BE49-F238E27FC236}">
                <a16:creationId xmlns:a16="http://schemas.microsoft.com/office/drawing/2014/main" id="{B4EE53BE-2A13-4403-8FFF-7C894BD4B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43" b="92475" l="2673" r="92925">
                        <a14:foregroundMark x1="22642" y1="6689" x2="22642" y2="6689"/>
                        <a14:foregroundMark x1="15881" y1="15385" x2="15881" y2="15385"/>
                        <a14:foregroundMark x1="22484" y1="3344" x2="22484" y2="3344"/>
                        <a14:foregroundMark x1="34591" y1="55853" x2="34591" y2="55853"/>
                        <a14:foregroundMark x1="5189" y1="23579" x2="5189" y2="23579"/>
                        <a14:foregroundMark x1="4717" y1="30435" x2="4717" y2="30435"/>
                        <a14:foregroundMark x1="2830" y1="23913" x2="2830" y2="23913"/>
                        <a14:foregroundMark x1="92925" y1="59030" x2="92925" y2="59030"/>
                        <a14:foregroundMark x1="81132" y1="91304" x2="81132" y2="91304"/>
                        <a14:foregroundMark x1="68553" y1="92475" x2="68553" y2="92475"/>
                        <a14:backgroundMark x1="3459" y1="6689" x2="3459" y2="6689"/>
                        <a14:backgroundMark x1="77830" y1="10033" x2="77830" y2="10033"/>
                        <a14:backgroundMark x1="13365" y1="77759" x2="13365" y2="77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2" y="232490"/>
            <a:ext cx="1701960" cy="160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50" y="430615"/>
            <a:ext cx="626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2D6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School Menu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0937" y="1132357"/>
            <a:ext cx="3563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8C4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 2023 – October 2023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394957" y="6753980"/>
            <a:ext cx="2705955" cy="14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sz="1000" b="1" dirty="0"/>
              <a:t>Big Breakfast </a:t>
            </a:r>
          </a:p>
          <a:p>
            <a:pPr algn="ctr">
              <a:spcAft>
                <a:spcPts val="100"/>
              </a:spcAft>
            </a:pPr>
            <a:r>
              <a:rPr lang="en-US" sz="1000" dirty="0"/>
              <a:t> Bacon,, Free Range Omelet &amp; , Baked Beans</a:t>
            </a:r>
            <a:endParaRPr lang="en-GB" sz="1000" dirty="0"/>
          </a:p>
          <a:p>
            <a:pPr algn="ctr">
              <a:spcAft>
                <a:spcPts val="100"/>
              </a:spcAft>
            </a:pPr>
            <a:r>
              <a:rPr lang="en-US" sz="1000" i="1" dirty="0"/>
              <a:t>*Or*</a:t>
            </a:r>
            <a:endParaRPr lang="en-GB" sz="1000" i="1" dirty="0"/>
          </a:p>
          <a:p>
            <a:pPr algn="ctr">
              <a:spcAft>
                <a:spcPts val="100"/>
              </a:spcAft>
            </a:pPr>
            <a:r>
              <a:rPr lang="en-US" sz="1000" b="1" dirty="0"/>
              <a:t>Veggie Big Breakfast</a:t>
            </a:r>
          </a:p>
          <a:p>
            <a:pPr algn="ctr">
              <a:spcAft>
                <a:spcPts val="100"/>
              </a:spcAft>
            </a:pPr>
            <a:r>
              <a:rPr lang="en-US" sz="1000" dirty="0"/>
              <a:t>Vegan sausage , Free Range Omelet &amp; Baked Beans</a:t>
            </a:r>
          </a:p>
          <a:p>
            <a:pPr algn="ctr">
              <a:spcAft>
                <a:spcPts val="100"/>
              </a:spcAft>
            </a:pPr>
            <a:endParaRPr lang="en-GB" sz="100" dirty="0"/>
          </a:p>
          <a:p>
            <a:pPr algn="ctr">
              <a:spcAft>
                <a:spcPts val="100"/>
              </a:spcAft>
            </a:pPr>
            <a:endParaRPr lang="en-GB" sz="8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000" b="1" dirty="0" err="1"/>
              <a:t>Llaeth</a:t>
            </a:r>
            <a:r>
              <a:rPr lang="en-US" sz="1000" b="1" dirty="0"/>
              <a:t> Y </a:t>
            </a:r>
            <a:r>
              <a:rPr lang="en-US" sz="1000" b="1" dirty="0" err="1"/>
              <a:t>Llan</a:t>
            </a:r>
            <a:r>
              <a:rPr lang="en-US" sz="1000" b="1" dirty="0"/>
              <a:t> Fruit Yoghurt &amp; Fresh Fruit</a:t>
            </a:r>
          </a:p>
          <a:p>
            <a:pPr algn="ctr">
              <a:spcAft>
                <a:spcPts val="100"/>
              </a:spcAft>
            </a:pPr>
            <a:endParaRPr lang="en-US" sz="1000" b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507844" y="2543755"/>
            <a:ext cx="2801263" cy="156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sz="1200" b="1" dirty="0"/>
              <a:t>Roast Chicken Dinner of the Day</a:t>
            </a:r>
            <a:r>
              <a:rPr lang="en-US" sz="1000" dirty="0"/>
              <a:t>.</a:t>
            </a:r>
            <a:endParaRPr lang="en-GB" sz="1000" dirty="0"/>
          </a:p>
          <a:p>
            <a:pPr algn="ctr">
              <a:spcAft>
                <a:spcPts val="100"/>
              </a:spcAft>
            </a:pPr>
            <a:r>
              <a:rPr lang="en-US" sz="1000" i="1" dirty="0"/>
              <a:t>*Or*</a:t>
            </a:r>
            <a:endParaRPr lang="en-GB" sz="1000" i="1" dirty="0"/>
          </a:p>
          <a:p>
            <a:pPr algn="ctr">
              <a:spcAft>
                <a:spcPts val="100"/>
              </a:spcAft>
            </a:pPr>
            <a:r>
              <a:rPr lang="en-US" sz="1200" b="1" dirty="0"/>
              <a:t>Veggie Roast Dinner of the Day </a:t>
            </a:r>
            <a:endParaRPr lang="en-GB" sz="1200" dirty="0"/>
          </a:p>
          <a:p>
            <a:pPr algn="ctr">
              <a:spcAft>
                <a:spcPts val="100"/>
              </a:spcAft>
            </a:pPr>
            <a:r>
              <a:rPr lang="en-US" sz="1000" dirty="0"/>
              <a:t>Served with roast potato, carrots, broccoli &amp; Yorkshire Pudding.</a:t>
            </a:r>
          </a:p>
          <a:p>
            <a:pPr algn="ctr">
              <a:spcAft>
                <a:spcPts val="100"/>
              </a:spcAft>
            </a:pPr>
            <a:r>
              <a:rPr lang="en-US" sz="1200" dirty="0"/>
              <a:t> </a:t>
            </a:r>
            <a:endParaRPr lang="en-GB" sz="1200" dirty="0"/>
          </a:p>
          <a:p>
            <a:pPr algn="ctr">
              <a:spcAft>
                <a:spcPts val="100"/>
              </a:spcAft>
            </a:pPr>
            <a:r>
              <a:rPr lang="en-US" sz="1100" b="1" dirty="0"/>
              <a:t>Lemon Oat Bar &amp; Fresh Fruit  </a:t>
            </a:r>
          </a:p>
          <a:p>
            <a:pPr algn="ctr">
              <a:spcAft>
                <a:spcPts val="100"/>
              </a:spcAft>
            </a:pPr>
            <a:r>
              <a:rPr lang="en-US" sz="1200" dirty="0"/>
              <a:t> </a:t>
            </a:r>
            <a:endParaRPr lang="en-GB" sz="12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304233" y="2543755"/>
            <a:ext cx="2684752" cy="138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sz="1200" b="1" dirty="0"/>
              <a:t>Beef Burger or Vegan Burger in a Bun </a:t>
            </a:r>
            <a:endParaRPr lang="en-GB" sz="1000" dirty="0"/>
          </a:p>
          <a:p>
            <a:pPr algn="ctr">
              <a:spcAft>
                <a:spcPts val="100"/>
              </a:spcAft>
            </a:pPr>
            <a:r>
              <a:rPr lang="en-US" sz="1000" i="1" dirty="0"/>
              <a:t>*Or*</a:t>
            </a:r>
          </a:p>
          <a:p>
            <a:pPr algn="ctr">
              <a:spcAft>
                <a:spcPts val="10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Salmon Fillet  </a:t>
            </a:r>
            <a:endParaRPr lang="en-GB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Served with chips &amp; veg sticks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endParaRPr lang="en-GB" sz="900" dirty="0"/>
          </a:p>
          <a:p>
            <a:pPr algn="ctr">
              <a:spcAft>
                <a:spcPts val="100"/>
              </a:spcAft>
            </a:pPr>
            <a:r>
              <a:rPr lang="en-US" sz="1100" b="1" dirty="0"/>
              <a:t> Cocoa Cookie &amp; Fresh Fruit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647978" y="4599394"/>
            <a:ext cx="2716635" cy="154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Tuscan Chicken &amp; Pasta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Served with pasta, sweetcorn &amp; garlic bread.  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*Or*</a:t>
            </a:r>
          </a:p>
          <a:p>
            <a:pPr algn="ctr">
              <a:spcAft>
                <a:spcPts val="100"/>
              </a:spcAft>
            </a:pPr>
            <a:r>
              <a:rPr lang="en-US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Vegetable Soup &amp; Roll</a:t>
            </a:r>
            <a:endParaRPr lang="en-GB" sz="1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Fruit Jelly &amp; </a:t>
            </a:r>
            <a:r>
              <a:rPr lang="en-US" sz="1100" b="1" dirty="0"/>
              <a:t> Fresh Fruit 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84764" y="4571042"/>
            <a:ext cx="2693542" cy="157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Sticky BBQ Baked Sausage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*Or*</a:t>
            </a:r>
          </a:p>
          <a:p>
            <a:pPr algn="ctr">
              <a:spcAft>
                <a:spcPts val="100"/>
              </a:spcAft>
            </a:pPr>
            <a:r>
              <a:rPr lang="en-US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Sticky BBQ Baked Vegan Sausage</a:t>
            </a:r>
            <a:endParaRPr lang="en-GB" sz="1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Served with Mashed Potato &amp; Garden Peas</a:t>
            </a:r>
          </a:p>
          <a:p>
            <a:pPr algn="ctr">
              <a:spcAft>
                <a:spcPts val="100"/>
              </a:spcAft>
            </a:pPr>
            <a:endParaRPr lang="en-GB" sz="8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000" b="1" dirty="0" err="1"/>
              <a:t>Llaeth</a:t>
            </a:r>
            <a:r>
              <a:rPr lang="en-US" sz="1000" b="1" dirty="0"/>
              <a:t> Y </a:t>
            </a:r>
            <a:r>
              <a:rPr lang="en-US" sz="1000" b="1" dirty="0" err="1"/>
              <a:t>Llan</a:t>
            </a:r>
            <a:r>
              <a:rPr lang="en-US" sz="1000" b="1" dirty="0"/>
              <a:t> Fruit Yoghurt &amp; Fresh Fruit</a:t>
            </a:r>
          </a:p>
          <a:p>
            <a:pPr algn="ctr">
              <a:spcAft>
                <a:spcPts val="100"/>
              </a:spcAft>
            </a:pP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504025" y="4621218"/>
            <a:ext cx="2719294" cy="143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"/>
              </a:spcAft>
            </a:pPr>
            <a:endParaRPr lang="en-US" sz="100" b="1" dirty="0"/>
          </a:p>
          <a:p>
            <a:pPr algn="ctr">
              <a:spcAft>
                <a:spcPts val="100"/>
              </a:spcAft>
            </a:pPr>
            <a:r>
              <a:rPr lang="en-US" sz="1200" b="1" dirty="0"/>
              <a:t>Roast Turkey Dinner of the Day</a:t>
            </a:r>
            <a:r>
              <a:rPr lang="en-US" sz="1000" dirty="0"/>
              <a:t>.</a:t>
            </a:r>
            <a:endParaRPr lang="en-GB" sz="1000" dirty="0"/>
          </a:p>
          <a:p>
            <a:pPr algn="ctr">
              <a:spcAft>
                <a:spcPts val="100"/>
              </a:spcAft>
            </a:pPr>
            <a:r>
              <a:rPr lang="en-US" sz="1000" i="1" dirty="0"/>
              <a:t>*Or*</a:t>
            </a:r>
            <a:endParaRPr lang="en-GB" sz="1000" i="1" dirty="0"/>
          </a:p>
          <a:p>
            <a:pPr algn="ctr">
              <a:spcAft>
                <a:spcPts val="100"/>
              </a:spcAft>
            </a:pPr>
            <a:r>
              <a:rPr lang="en-US" sz="1200" b="1" dirty="0"/>
              <a:t>Veggie Roast Dinner of the Day </a:t>
            </a:r>
            <a:endParaRPr lang="en-GB" sz="1200" dirty="0"/>
          </a:p>
          <a:p>
            <a:pPr algn="ctr">
              <a:spcAft>
                <a:spcPts val="100"/>
              </a:spcAft>
            </a:pPr>
            <a:r>
              <a:rPr lang="en-US" sz="1000" dirty="0"/>
              <a:t>Served with roast potatoes, carrots, green beans &amp; Yorkshire Pudding .</a:t>
            </a:r>
            <a:endParaRPr lang="en-GB" sz="1000" dirty="0"/>
          </a:p>
          <a:p>
            <a:pPr algn="ctr">
              <a:spcAft>
                <a:spcPts val="100"/>
              </a:spcAft>
            </a:pPr>
            <a:endParaRPr lang="en-US" sz="600" b="1" dirty="0"/>
          </a:p>
          <a:p>
            <a:pPr algn="ctr">
              <a:spcAft>
                <a:spcPts val="100"/>
              </a:spcAft>
            </a:pPr>
            <a:r>
              <a:rPr lang="en-US" sz="1100" b="1" dirty="0"/>
              <a:t>Oat Flapjack &amp; Fresh Fruit</a:t>
            </a:r>
          </a:p>
          <a:p>
            <a:pPr algn="ctr">
              <a:spcAft>
                <a:spcPts val="100"/>
              </a:spcAft>
            </a:pPr>
            <a:endParaRPr lang="en-GB" sz="1000" dirty="0"/>
          </a:p>
          <a:p>
            <a:pPr algn="ctr">
              <a:spcAft>
                <a:spcPts val="100"/>
              </a:spcAft>
            </a:pPr>
            <a:r>
              <a:rPr lang="en-US" sz="1000" dirty="0"/>
              <a:t> </a:t>
            </a:r>
            <a:endParaRPr lang="en-GB" sz="1000" dirty="0"/>
          </a:p>
          <a:p>
            <a:pPr algn="ctr">
              <a:spcAft>
                <a:spcPts val="100"/>
              </a:spcAft>
            </a:pPr>
            <a:r>
              <a:rPr lang="en-US" sz="1000" dirty="0"/>
              <a:t> </a:t>
            </a:r>
            <a:endParaRPr lang="en-GB" sz="1000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9436934" y="4548027"/>
            <a:ext cx="2671482" cy="161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Baked Fish Fillet</a:t>
            </a:r>
          </a:p>
          <a:p>
            <a:pPr algn="ctr">
              <a:spcAft>
                <a:spcPts val="1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Served with Creamed Mashed Potato &amp; baked beans</a:t>
            </a:r>
          </a:p>
          <a:p>
            <a:pPr algn="ctr">
              <a:spcAft>
                <a:spcPts val="1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*Or*</a:t>
            </a:r>
            <a:endParaRPr lang="en-GB" sz="1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Chilli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 Carne 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Vegetarian mince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chilli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served with rice &amp;</a:t>
            </a:r>
            <a:r>
              <a:rPr lang="en-US" sz="1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peas</a:t>
            </a:r>
          </a:p>
          <a:p>
            <a:pPr algn="ctr">
              <a:spcAft>
                <a:spcPts val="100"/>
              </a:spcAft>
            </a:pPr>
            <a:endParaRPr lang="en-GB" sz="8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000" b="1" dirty="0" err="1"/>
              <a:t>Llaeth</a:t>
            </a:r>
            <a:r>
              <a:rPr lang="en-US" sz="1000" b="1" dirty="0"/>
              <a:t> Y </a:t>
            </a:r>
            <a:r>
              <a:rPr lang="en-US" sz="1000" b="1" dirty="0" err="1"/>
              <a:t>Llan</a:t>
            </a:r>
            <a:r>
              <a:rPr lang="en-US" sz="1000" b="1" dirty="0"/>
              <a:t> Fruit Yoghurt &amp; Fresh Fruit</a:t>
            </a:r>
          </a:p>
          <a:p>
            <a:pPr algn="ctr">
              <a:spcAft>
                <a:spcPts val="100"/>
              </a:spcAft>
            </a:pP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endParaRPr lang="en-US" sz="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2317504" y="4573197"/>
            <a:ext cx="2671482" cy="15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Chicken Nugget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Served with chips &amp; veg sticks.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*Or*</a:t>
            </a:r>
          </a:p>
          <a:p>
            <a:pPr algn="ctr">
              <a:spcAft>
                <a:spcPts val="100"/>
              </a:spcAft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Vegetable Tortilla Stack</a:t>
            </a:r>
          </a:p>
          <a:p>
            <a:pPr algn="ctr">
              <a:spcAft>
                <a:spcPts val="1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Served with chips &amp; veg sticks.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endParaRPr lang="en-GB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Cocoa Cornflake Cake &amp;</a:t>
            </a:r>
            <a:r>
              <a:rPr lang="en-US" sz="1100" b="1" dirty="0"/>
              <a:t> Fresh Fruit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84764" y="6787661"/>
            <a:ext cx="2693542" cy="154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"/>
              </a:spcAft>
            </a:pPr>
            <a:endParaRPr lang="en-GB" sz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050" b="1" dirty="0"/>
              <a:t>Meatballs &amp; Pasta</a:t>
            </a:r>
            <a:endParaRPr lang="en-GB" sz="800" dirty="0"/>
          </a:p>
          <a:p>
            <a:pPr algn="ctr">
              <a:spcAft>
                <a:spcPts val="100"/>
              </a:spcAft>
            </a:pPr>
            <a:r>
              <a:rPr lang="en-US" sz="800" i="1" dirty="0"/>
              <a:t>*Or*</a:t>
            </a:r>
            <a:endParaRPr lang="en-GB" sz="800" i="1" dirty="0"/>
          </a:p>
          <a:p>
            <a:pPr algn="ctr">
              <a:spcAft>
                <a:spcPts val="100"/>
              </a:spcAft>
            </a:pPr>
            <a:r>
              <a:rPr lang="en-US" sz="1050" b="1" dirty="0"/>
              <a:t>Veggie Meatballs &amp; Pasta</a:t>
            </a:r>
            <a:r>
              <a:rPr lang="en-US" sz="1050" dirty="0"/>
              <a:t> </a:t>
            </a:r>
          </a:p>
          <a:p>
            <a:pPr algn="ctr">
              <a:spcAft>
                <a:spcPts val="100"/>
              </a:spcAft>
            </a:pPr>
            <a:r>
              <a:rPr lang="en-US" sz="800" dirty="0"/>
              <a:t>Vegetarian meatballs in a tomato sauce, peas &amp; garlic bread.</a:t>
            </a:r>
            <a:r>
              <a:rPr lang="en-US" sz="1050" dirty="0"/>
              <a:t> </a:t>
            </a:r>
          </a:p>
          <a:p>
            <a:pPr algn="ctr">
              <a:spcAft>
                <a:spcPts val="100"/>
              </a:spcAft>
            </a:pPr>
            <a:endParaRPr lang="en-GB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000" b="1" dirty="0" err="1"/>
              <a:t>Llaeth</a:t>
            </a:r>
            <a:r>
              <a:rPr lang="en-US" sz="1000" b="1" dirty="0"/>
              <a:t> Y </a:t>
            </a:r>
            <a:r>
              <a:rPr lang="en-US" sz="1000" b="1" dirty="0" err="1"/>
              <a:t>Llan</a:t>
            </a:r>
            <a:r>
              <a:rPr lang="en-US" sz="1000" b="1" dirty="0"/>
              <a:t> Fruit Yoghurt &amp; Fresh Fruit</a:t>
            </a:r>
          </a:p>
          <a:p>
            <a:pPr algn="ctr">
              <a:spcAft>
                <a:spcPts val="100"/>
              </a:spcAft>
            </a:pPr>
            <a:endParaRPr lang="en-US" sz="1000" b="1" dirty="0"/>
          </a:p>
          <a:p>
            <a:pPr algn="ctr">
              <a:spcAft>
                <a:spcPts val="100"/>
              </a:spcAft>
            </a:pPr>
            <a:endParaRPr lang="en-GB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607896" y="6796450"/>
            <a:ext cx="2694419" cy="153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sz="1000" b="1" dirty="0"/>
              <a:t>Ham &amp; Cheese Calzone Pocket</a:t>
            </a:r>
            <a:endParaRPr lang="en-GB" sz="1000" dirty="0"/>
          </a:p>
          <a:p>
            <a:pPr algn="ctr">
              <a:spcAft>
                <a:spcPts val="100"/>
              </a:spcAft>
            </a:pPr>
            <a:r>
              <a:rPr lang="en-US" sz="1000" i="1" dirty="0"/>
              <a:t>*Or*</a:t>
            </a:r>
            <a:endParaRPr lang="en-GB" sz="1000" i="1" dirty="0"/>
          </a:p>
          <a:p>
            <a:pPr algn="ctr">
              <a:spcAft>
                <a:spcPts val="100"/>
              </a:spcAft>
            </a:pPr>
            <a:r>
              <a:rPr lang="en-US" sz="1000" b="1" dirty="0"/>
              <a:t>Cheese &amp; Tomato Calzone Pocket </a:t>
            </a:r>
            <a:endParaRPr lang="en-GB" sz="1000" dirty="0"/>
          </a:p>
          <a:p>
            <a:pPr algn="ctr">
              <a:spcAft>
                <a:spcPts val="100"/>
              </a:spcAft>
            </a:pPr>
            <a:r>
              <a:rPr lang="en-US" sz="1000" dirty="0"/>
              <a:t>Served with baked wedges &amp; Peas</a:t>
            </a:r>
          </a:p>
          <a:p>
            <a:pPr algn="ctr">
              <a:spcAft>
                <a:spcPts val="100"/>
              </a:spcAft>
            </a:pPr>
            <a:endParaRPr lang="en-US" sz="1000" b="1" dirty="0"/>
          </a:p>
          <a:p>
            <a:pPr algn="ctr">
              <a:spcAft>
                <a:spcPts val="100"/>
              </a:spcAft>
            </a:pPr>
            <a:r>
              <a:rPr lang="en-US" sz="1000" b="1" dirty="0"/>
              <a:t> </a:t>
            </a:r>
            <a:endParaRPr lang="en-US" sz="1000" b="1" dirty="0">
              <a:solidFill>
                <a:srgbClr val="FF0000"/>
              </a:solidFill>
            </a:endParaRPr>
          </a:p>
          <a:p>
            <a:pPr algn="ctr">
              <a:spcAft>
                <a:spcPts val="100"/>
              </a:spcAft>
            </a:pPr>
            <a:r>
              <a:rPr lang="en-US" sz="1000" b="1" dirty="0"/>
              <a:t> Baked Biscuit &amp; Fresh Fruit</a:t>
            </a:r>
            <a:endParaRPr lang="en-GB" sz="1000" dirty="0"/>
          </a:p>
          <a:p>
            <a:pPr algn="ctr">
              <a:spcAft>
                <a:spcPts val="100"/>
              </a:spcAft>
            </a:pPr>
            <a:r>
              <a:rPr lang="en-US" sz="1100" dirty="0"/>
              <a:t> </a:t>
            </a:r>
            <a:endParaRPr lang="en-GB" sz="1100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507844" y="6654916"/>
            <a:ext cx="2719294" cy="180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"/>
              </a:spcAft>
            </a:pPr>
            <a:endParaRPr lang="en-US" sz="1000" b="1" dirty="0"/>
          </a:p>
          <a:p>
            <a:pPr algn="ctr">
              <a:spcAft>
                <a:spcPts val="100"/>
              </a:spcAft>
            </a:pPr>
            <a:r>
              <a:rPr lang="en-US" sz="1000" dirty="0"/>
              <a:t> </a:t>
            </a:r>
            <a:r>
              <a:rPr lang="en-US" sz="1200" b="1" dirty="0"/>
              <a:t>Roast Chicken Dinner of the Day</a:t>
            </a:r>
            <a:endParaRPr lang="en-GB" sz="1000" dirty="0"/>
          </a:p>
          <a:p>
            <a:pPr algn="ctr">
              <a:spcAft>
                <a:spcPts val="100"/>
              </a:spcAft>
            </a:pPr>
            <a:r>
              <a:rPr lang="en-US" sz="1000" i="1" dirty="0"/>
              <a:t>*Or*</a:t>
            </a:r>
            <a:endParaRPr lang="en-GB" sz="1000" i="1" dirty="0"/>
          </a:p>
          <a:p>
            <a:pPr algn="ctr">
              <a:spcAft>
                <a:spcPts val="100"/>
              </a:spcAft>
            </a:pPr>
            <a:r>
              <a:rPr lang="en-US" sz="1200" b="1" dirty="0"/>
              <a:t>Veggie Roast Dinner of the Day </a:t>
            </a:r>
            <a:endParaRPr lang="en-GB" sz="1200" dirty="0"/>
          </a:p>
          <a:p>
            <a:pPr algn="ctr">
              <a:spcAft>
                <a:spcPts val="100"/>
              </a:spcAft>
            </a:pPr>
            <a:r>
              <a:rPr lang="en-US" sz="1000" dirty="0"/>
              <a:t>Served with  mashed potatoes &amp; garden peas, carrots &amp; Yorkshire Pudding</a:t>
            </a:r>
            <a:endParaRPr lang="en-GB" sz="1000" dirty="0"/>
          </a:p>
          <a:p>
            <a:pPr algn="ctr">
              <a:spcAft>
                <a:spcPts val="100"/>
              </a:spcAft>
            </a:pPr>
            <a:r>
              <a:rPr lang="en-US" sz="1200" dirty="0"/>
              <a:t> </a:t>
            </a:r>
            <a:endParaRPr lang="en-GB" sz="1200" dirty="0"/>
          </a:p>
          <a:p>
            <a:pPr algn="ctr">
              <a:spcAft>
                <a:spcPts val="100"/>
              </a:spcAft>
            </a:pPr>
            <a:r>
              <a:rPr lang="en-US" sz="1100" b="1" dirty="0"/>
              <a:t> Fruit Flapjack &amp; Fresh Fruit</a:t>
            </a:r>
          </a:p>
          <a:p>
            <a:pPr algn="ctr">
              <a:spcAft>
                <a:spcPts val="100"/>
              </a:spcAft>
            </a:pPr>
            <a:endParaRPr lang="en-GB" sz="1000" dirty="0"/>
          </a:p>
          <a:p>
            <a:pPr algn="ctr">
              <a:spcAft>
                <a:spcPts val="100"/>
              </a:spcAft>
            </a:pPr>
            <a:r>
              <a:rPr lang="en-US" sz="1000" b="1" dirty="0"/>
              <a:t> </a:t>
            </a:r>
            <a:endParaRPr lang="en-GB" sz="1000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614214" y="2382842"/>
            <a:ext cx="2761072" cy="159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b="1" dirty="0"/>
              <a:t>Welsh Beef Bolognese </a:t>
            </a:r>
          </a:p>
          <a:p>
            <a:pPr algn="ctr">
              <a:spcAft>
                <a:spcPts val="100"/>
              </a:spcAft>
            </a:pPr>
            <a:r>
              <a:rPr lang="en-US" sz="1200" i="1" dirty="0"/>
              <a:t>*Or*</a:t>
            </a:r>
            <a:endParaRPr lang="en-GB" sz="1200" i="1" dirty="0"/>
          </a:p>
          <a:p>
            <a:pPr algn="ctr">
              <a:spcAft>
                <a:spcPts val="100"/>
              </a:spcAft>
            </a:pPr>
            <a:r>
              <a:rPr lang="en-US" sz="1200" b="1" dirty="0"/>
              <a:t> Veggie Pasta Bolognaise </a:t>
            </a:r>
          </a:p>
          <a:p>
            <a:pPr algn="ctr">
              <a:spcAft>
                <a:spcPts val="100"/>
              </a:spcAft>
            </a:pPr>
            <a:r>
              <a:rPr lang="en-US" sz="1200" dirty="0"/>
              <a:t>Served with pasta  in tomato sauce, peas &amp; garlic bread</a:t>
            </a:r>
            <a:endParaRPr lang="en-GB" sz="1200" dirty="0"/>
          </a:p>
          <a:p>
            <a:pPr algn="ctr">
              <a:spcAft>
                <a:spcPts val="100"/>
              </a:spcAft>
            </a:pPr>
            <a:r>
              <a:rPr lang="en-US" sz="1100" b="1" dirty="0"/>
              <a:t>Mixed Fruit Sponge with cream &amp;</a:t>
            </a:r>
          </a:p>
          <a:p>
            <a:pPr algn="ctr">
              <a:spcAft>
                <a:spcPts val="100"/>
              </a:spcAft>
            </a:pPr>
            <a:r>
              <a:rPr lang="en-US" sz="1100" b="1" dirty="0"/>
              <a:t> Fresh Fruit 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2298716" y="6666988"/>
            <a:ext cx="2690269" cy="166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"/>
              </a:spcAft>
            </a:pPr>
            <a:endParaRPr lang="en-US" sz="1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Chicken Burger in a Bun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*Or*</a:t>
            </a:r>
            <a:endParaRPr lang="en-GB" sz="1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Baked Cod Goujons</a:t>
            </a:r>
            <a:endParaRPr lang="en-GB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Served with chips &amp; Veg Sticks.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000" b="1" dirty="0"/>
              <a:t> </a:t>
            </a:r>
            <a:endParaRPr lang="en-GB" sz="1000" dirty="0"/>
          </a:p>
          <a:p>
            <a:pPr algn="ctr">
              <a:spcAft>
                <a:spcPts val="100"/>
              </a:spcAft>
            </a:pPr>
            <a:r>
              <a:rPr lang="en-US" sz="1000" b="1" dirty="0"/>
              <a:t>Cocoa Krispie Cake &amp; Fresh Fruit</a:t>
            </a:r>
            <a:endParaRPr lang="en-GB" sz="1000" dirty="0"/>
          </a:p>
          <a:p>
            <a:pPr algn="ctr">
              <a:spcAft>
                <a:spcPts val="100"/>
              </a:spcAft>
            </a:pPr>
            <a:r>
              <a:rPr lang="en-US" sz="1000" dirty="0"/>
              <a:t> </a:t>
            </a:r>
            <a:endParaRPr lang="en-GB" sz="1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A2D332-5AC5-495C-AF84-8C3EE96DD9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74" y="1549193"/>
            <a:ext cx="203175" cy="2031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A61362-75F2-42D5-A822-1E36F92CF5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99" y="1549193"/>
            <a:ext cx="203175" cy="2031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5779CEA-CA64-43D9-853B-7561306D4DDC}"/>
              </a:ext>
            </a:extLst>
          </p:cNvPr>
          <p:cNvSpPr txBox="1"/>
          <p:nvPr/>
        </p:nvSpPr>
        <p:spPr>
          <a:xfrm>
            <a:off x="5710349" y="1515988"/>
            <a:ext cx="1365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Suitable for Vegetarians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8BAA4750-E596-4996-A854-1CE331284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64" y="2382842"/>
            <a:ext cx="2693542" cy="159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Jumbo Fish Finger</a:t>
            </a:r>
            <a:endParaRPr lang="en-GB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000" i="1" dirty="0">
                <a:ea typeface="Calibri" panose="020F0502020204030204" pitchFamily="34" charset="0"/>
                <a:cs typeface="Times New Roman" panose="02020603050405020304" pitchFamily="18" charset="0"/>
              </a:rPr>
              <a:t>*Or*</a:t>
            </a:r>
          </a:p>
          <a:p>
            <a:pPr algn="ctr">
              <a:spcAft>
                <a:spcPts val="100"/>
              </a:spcAft>
            </a:pPr>
            <a:r>
              <a:rPr lang="en-GB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 Baked Veggie  Nuggets</a:t>
            </a:r>
          </a:p>
          <a:p>
            <a:pPr algn="ctr">
              <a:spcAft>
                <a:spcPts val="100"/>
              </a:spcAft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Served with Creamed Mashed Potato &amp; Baked Beans.</a:t>
            </a:r>
          </a:p>
          <a:p>
            <a:pPr algn="ctr">
              <a:spcAft>
                <a:spcPts val="100"/>
              </a:spcAft>
            </a:pPr>
            <a:endParaRPr lang="en-GB" sz="1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100" b="1" dirty="0" err="1"/>
              <a:t>Llaeth</a:t>
            </a:r>
            <a:r>
              <a:rPr lang="en-US" sz="1100" b="1" dirty="0"/>
              <a:t> Y </a:t>
            </a:r>
            <a:r>
              <a:rPr lang="en-US" sz="1100" b="1" dirty="0" err="1"/>
              <a:t>Llan</a:t>
            </a:r>
            <a:r>
              <a:rPr lang="en-US" sz="1100" b="1" dirty="0"/>
              <a:t> Fruit Yoghurt &amp; Fresh Fruit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320429FE-0AF9-4A24-B882-6D991C839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2364" y="2382842"/>
            <a:ext cx="2693542" cy="159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"/>
              </a:spcAft>
            </a:pPr>
            <a:endParaRPr lang="en-US" sz="1200" b="1" dirty="0"/>
          </a:p>
          <a:p>
            <a:pPr algn="ctr">
              <a:spcAft>
                <a:spcPts val="100"/>
              </a:spcAft>
            </a:pPr>
            <a:r>
              <a:rPr lang="en-US" sz="1200" b="1" dirty="0"/>
              <a:t>Chicken Curry &amp; Naan Bread</a:t>
            </a:r>
            <a:endParaRPr lang="en-GB" sz="1000" dirty="0"/>
          </a:p>
          <a:p>
            <a:pPr algn="ctr">
              <a:spcAft>
                <a:spcPts val="100"/>
              </a:spcAft>
            </a:pPr>
            <a:r>
              <a:rPr lang="en-US" sz="1000" i="1" dirty="0"/>
              <a:t>*Or*</a:t>
            </a:r>
            <a:endParaRPr lang="en-GB" sz="1000" i="1" dirty="0"/>
          </a:p>
          <a:p>
            <a:pPr algn="ctr">
              <a:spcAft>
                <a:spcPts val="100"/>
              </a:spcAft>
            </a:pPr>
            <a:r>
              <a:rPr lang="en-US" sz="1200" b="1" dirty="0"/>
              <a:t>Vegetable Jalfrezi</a:t>
            </a:r>
            <a:endParaRPr lang="en-US" sz="1400" b="1" dirty="0"/>
          </a:p>
          <a:p>
            <a:pPr algn="ctr">
              <a:spcAft>
                <a:spcPts val="100"/>
              </a:spcAft>
            </a:pPr>
            <a:r>
              <a:rPr lang="en-US" sz="1000" dirty="0"/>
              <a:t>Served with rice, </a:t>
            </a:r>
            <a:r>
              <a:rPr lang="en-US" sz="1000" b="1" dirty="0"/>
              <a:t>peas</a:t>
            </a:r>
            <a:r>
              <a:rPr lang="en-US" sz="1000" dirty="0"/>
              <a:t> &amp; Naan Bread</a:t>
            </a:r>
            <a:endParaRPr lang="en-GB" sz="1000" dirty="0"/>
          </a:p>
          <a:p>
            <a:pPr algn="ctr">
              <a:spcAft>
                <a:spcPts val="100"/>
              </a:spcAft>
            </a:pPr>
            <a:endParaRPr lang="en-GB" sz="1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"/>
              </a:spcAft>
            </a:pPr>
            <a:r>
              <a:rPr lang="en-US" sz="1100" b="1" dirty="0" err="1"/>
              <a:t>Llaeth</a:t>
            </a:r>
            <a:r>
              <a:rPr lang="en-US" sz="1100" b="1" dirty="0"/>
              <a:t> Y </a:t>
            </a:r>
            <a:r>
              <a:rPr lang="en-US" sz="1100" b="1" dirty="0" err="1"/>
              <a:t>Llan</a:t>
            </a:r>
            <a:r>
              <a:rPr lang="en-US" sz="1100" b="1" dirty="0"/>
              <a:t> Fruit Yoghurt &amp; Fresh Fruit</a:t>
            </a:r>
          </a:p>
          <a:p>
            <a:pPr algn="ctr">
              <a:spcAft>
                <a:spcPts val="100"/>
              </a:spcAft>
            </a:pPr>
            <a:r>
              <a:rPr lang="en-US" sz="1100" b="1" dirty="0"/>
              <a:t>  </a:t>
            </a:r>
            <a:endParaRPr lang="en-GB" sz="11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B4F0DE-8571-41A0-B581-7244BCBCFB32}"/>
              </a:ext>
            </a:extLst>
          </p:cNvPr>
          <p:cNvSpPr txBox="1"/>
          <p:nvPr/>
        </p:nvSpPr>
        <p:spPr>
          <a:xfrm>
            <a:off x="3265933" y="8575850"/>
            <a:ext cx="2169619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1800" dirty="0">
                <a:solidFill>
                  <a:srgbClr val="8C4088"/>
                </a:solidFill>
                <a:latin typeface="Comic Sans MS" panose="030F0702030302020204" pitchFamily="66" charset="0"/>
                <a:cs typeface="Adobe Devanagari" panose="02040503050201020203" pitchFamily="18" charset="0"/>
              </a:rPr>
              <a:t>Sandwiches</a:t>
            </a:r>
          </a:p>
          <a:p>
            <a:pPr algn="ctr">
              <a:spcAft>
                <a:spcPts val="300"/>
              </a:spcAft>
            </a:pPr>
            <a:r>
              <a:rPr lang="en-GB" sz="1100" dirty="0"/>
              <a:t>Choose from the following fillings:</a:t>
            </a:r>
          </a:p>
          <a:p>
            <a:pPr algn="ctr">
              <a:spcAft>
                <a:spcPts val="300"/>
              </a:spcAft>
            </a:pPr>
            <a:r>
              <a:rPr lang="en-GB" sz="1100" b="1" dirty="0"/>
              <a:t>Ham</a:t>
            </a:r>
          </a:p>
          <a:p>
            <a:pPr algn="ctr">
              <a:spcAft>
                <a:spcPts val="300"/>
              </a:spcAft>
            </a:pPr>
            <a:r>
              <a:rPr lang="en-GB" sz="1100" b="1" dirty="0"/>
              <a:t>Cheese</a:t>
            </a:r>
          </a:p>
          <a:p>
            <a:pPr algn="ctr">
              <a:spcAft>
                <a:spcPts val="300"/>
              </a:spcAft>
            </a:pPr>
            <a:r>
              <a:rPr lang="en-GB" sz="1100" b="1" dirty="0"/>
              <a:t>Tuna Mayo</a:t>
            </a:r>
          </a:p>
          <a:p>
            <a:pPr algn="ctr">
              <a:spcAft>
                <a:spcPts val="300"/>
              </a:spcAft>
            </a:pPr>
            <a:r>
              <a:rPr lang="en-GB" sz="1100" dirty="0"/>
              <a:t>Served with daily pudding, drink, fresh fruit and salad options where available.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A8138BA-B708-4859-8717-D56E282CAD43}"/>
              </a:ext>
            </a:extLst>
          </p:cNvPr>
          <p:cNvSpPr txBox="1"/>
          <p:nvPr/>
        </p:nvSpPr>
        <p:spPr>
          <a:xfrm>
            <a:off x="12035257" y="9012159"/>
            <a:ext cx="15030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100" dirty="0"/>
              <a:t>As your school returns to a normal service the salad bar will once again be available to provide a daily choice of fresh salad.</a:t>
            </a:r>
            <a:endParaRPr lang="en-GB" sz="1100" b="1" i="1" dirty="0"/>
          </a:p>
        </p:txBody>
      </p:sp>
      <p:pic>
        <p:nvPicPr>
          <p:cNvPr id="52" name="Picture 51" descr="Icon&#10;&#10;Description automatically generated with medium confidence">
            <a:extLst>
              <a:ext uri="{FF2B5EF4-FFF2-40B4-BE49-F238E27FC236}">
                <a16:creationId xmlns:a16="http://schemas.microsoft.com/office/drawing/2014/main" id="{C51E18A5-4392-491B-9615-29A3297C49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28891" y="9170506"/>
            <a:ext cx="1277237" cy="9968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425391-5D57-4CC7-89E1-8BAA6BB96B9B}"/>
              </a:ext>
            </a:extLst>
          </p:cNvPr>
          <p:cNvSpPr/>
          <p:nvPr/>
        </p:nvSpPr>
        <p:spPr>
          <a:xfrm>
            <a:off x="5466651" y="409581"/>
            <a:ext cx="3302768" cy="1053619"/>
          </a:xfrm>
          <a:custGeom>
            <a:avLst/>
            <a:gdLst>
              <a:gd name="connsiteX0" fmla="*/ 0 w 3302768"/>
              <a:gd name="connsiteY0" fmla="*/ 0 h 1053619"/>
              <a:gd name="connsiteX1" fmla="*/ 627526 w 3302768"/>
              <a:gd name="connsiteY1" fmla="*/ 0 h 1053619"/>
              <a:gd name="connsiteX2" fmla="*/ 1188996 w 3302768"/>
              <a:gd name="connsiteY2" fmla="*/ 0 h 1053619"/>
              <a:gd name="connsiteX3" fmla="*/ 1915605 w 3302768"/>
              <a:gd name="connsiteY3" fmla="*/ 0 h 1053619"/>
              <a:gd name="connsiteX4" fmla="*/ 2543131 w 3302768"/>
              <a:gd name="connsiteY4" fmla="*/ 0 h 1053619"/>
              <a:gd name="connsiteX5" fmla="*/ 3302768 w 3302768"/>
              <a:gd name="connsiteY5" fmla="*/ 0 h 1053619"/>
              <a:gd name="connsiteX6" fmla="*/ 3302768 w 3302768"/>
              <a:gd name="connsiteY6" fmla="*/ 547882 h 1053619"/>
              <a:gd name="connsiteX7" fmla="*/ 3302768 w 3302768"/>
              <a:gd name="connsiteY7" fmla="*/ 1053619 h 1053619"/>
              <a:gd name="connsiteX8" fmla="*/ 2642214 w 3302768"/>
              <a:gd name="connsiteY8" fmla="*/ 1053619 h 1053619"/>
              <a:gd name="connsiteX9" fmla="*/ 2080744 w 3302768"/>
              <a:gd name="connsiteY9" fmla="*/ 1053619 h 1053619"/>
              <a:gd name="connsiteX10" fmla="*/ 1420190 w 3302768"/>
              <a:gd name="connsiteY10" fmla="*/ 1053619 h 1053619"/>
              <a:gd name="connsiteX11" fmla="*/ 759637 w 3302768"/>
              <a:gd name="connsiteY11" fmla="*/ 1053619 h 1053619"/>
              <a:gd name="connsiteX12" fmla="*/ 0 w 3302768"/>
              <a:gd name="connsiteY12" fmla="*/ 1053619 h 1053619"/>
              <a:gd name="connsiteX13" fmla="*/ 0 w 3302768"/>
              <a:gd name="connsiteY13" fmla="*/ 505737 h 1053619"/>
              <a:gd name="connsiteX14" fmla="*/ 0 w 3302768"/>
              <a:gd name="connsiteY14" fmla="*/ 0 h 105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2768" h="1053619" extrusionOk="0">
                <a:moveTo>
                  <a:pt x="0" y="0"/>
                </a:moveTo>
                <a:cubicBezTo>
                  <a:pt x="283083" y="10039"/>
                  <a:pt x="387130" y="-17864"/>
                  <a:pt x="627526" y="0"/>
                </a:cubicBezTo>
                <a:cubicBezTo>
                  <a:pt x="867922" y="17864"/>
                  <a:pt x="1036920" y="-19451"/>
                  <a:pt x="1188996" y="0"/>
                </a:cubicBezTo>
                <a:cubicBezTo>
                  <a:pt x="1341072" y="19451"/>
                  <a:pt x="1586159" y="-11140"/>
                  <a:pt x="1915605" y="0"/>
                </a:cubicBezTo>
                <a:cubicBezTo>
                  <a:pt x="2245051" y="11140"/>
                  <a:pt x="2250760" y="-9505"/>
                  <a:pt x="2543131" y="0"/>
                </a:cubicBezTo>
                <a:cubicBezTo>
                  <a:pt x="2835502" y="9505"/>
                  <a:pt x="3115969" y="33409"/>
                  <a:pt x="3302768" y="0"/>
                </a:cubicBezTo>
                <a:cubicBezTo>
                  <a:pt x="3327650" y="133384"/>
                  <a:pt x="3329119" y="413745"/>
                  <a:pt x="3302768" y="547882"/>
                </a:cubicBezTo>
                <a:cubicBezTo>
                  <a:pt x="3276417" y="682019"/>
                  <a:pt x="3304929" y="897587"/>
                  <a:pt x="3302768" y="1053619"/>
                </a:cubicBezTo>
                <a:cubicBezTo>
                  <a:pt x="2986384" y="1034393"/>
                  <a:pt x="2840827" y="1072883"/>
                  <a:pt x="2642214" y="1053619"/>
                </a:cubicBezTo>
                <a:cubicBezTo>
                  <a:pt x="2443601" y="1034355"/>
                  <a:pt x="2338858" y="1046281"/>
                  <a:pt x="2080744" y="1053619"/>
                </a:cubicBezTo>
                <a:cubicBezTo>
                  <a:pt x="1822630" y="1060958"/>
                  <a:pt x="1700178" y="1052563"/>
                  <a:pt x="1420190" y="1053619"/>
                </a:cubicBezTo>
                <a:cubicBezTo>
                  <a:pt x="1140202" y="1054675"/>
                  <a:pt x="995623" y="1083144"/>
                  <a:pt x="759637" y="1053619"/>
                </a:cubicBezTo>
                <a:cubicBezTo>
                  <a:pt x="523651" y="1024094"/>
                  <a:pt x="198481" y="1035377"/>
                  <a:pt x="0" y="1053619"/>
                </a:cubicBezTo>
                <a:cubicBezTo>
                  <a:pt x="-14410" y="838595"/>
                  <a:pt x="-17411" y="697261"/>
                  <a:pt x="0" y="505737"/>
                </a:cubicBezTo>
                <a:cubicBezTo>
                  <a:pt x="17411" y="314213"/>
                  <a:pt x="126" y="144887"/>
                  <a:pt x="0" y="0"/>
                </a:cubicBezTo>
                <a:close/>
              </a:path>
            </a:pathLst>
          </a:custGeom>
          <a:noFill/>
          <a:ln w="57150">
            <a:solidFill>
              <a:srgbClr val="555556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C9663F8-AE35-4257-90AF-FB0F8BCDAC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348">
            <a:off x="4999910" y="180058"/>
            <a:ext cx="1685939" cy="6119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1A8D03-927F-4B6C-B44B-0DB48E58D7E7}"/>
              </a:ext>
            </a:extLst>
          </p:cNvPr>
          <p:cNvSpPr txBox="1"/>
          <p:nvPr/>
        </p:nvSpPr>
        <p:spPr>
          <a:xfrm>
            <a:off x="6299950" y="466046"/>
            <a:ext cx="2386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rgbClr val="555556"/>
                </a:solidFill>
              </a:rPr>
              <a:t>This menu has been nutritionally analysed in line with Welsh Government Guidance to meet pupils needs for protein, carbohydrates, fat, sugar and salt. </a:t>
            </a:r>
            <a:endParaRPr lang="en-GB" sz="1200" b="1" i="1" dirty="0">
              <a:solidFill>
                <a:srgbClr val="8C4088"/>
              </a:solidFill>
            </a:endParaRPr>
          </a:p>
        </p:txBody>
      </p:sp>
      <p:pic>
        <p:nvPicPr>
          <p:cNvPr id="27" name="Picture 2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D744CA7-D019-4F36-B5DF-CFE7C98BEF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87" y="681073"/>
            <a:ext cx="774609" cy="660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B3B4B7E-9AD4-4983-BF62-55E887AE07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44" y="2813017"/>
            <a:ext cx="144000" cy="144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F30671-F356-400A-B7ED-2E94D8683C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59" y="2986681"/>
            <a:ext cx="144000" cy="144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B73AF00-6D52-417B-B9D8-0F47669113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35" y="3471140"/>
            <a:ext cx="144000" cy="144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4FCA3E4-A073-4AFB-A15F-D2E840336D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371" y="2953353"/>
            <a:ext cx="144000" cy="144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643D3C5-C1EE-4ACF-98F3-A7467E8041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948" y="3458272"/>
            <a:ext cx="144000" cy="144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3D51DDC-F39A-40DF-8A2E-B0B2C4B257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52" y="9529121"/>
            <a:ext cx="144000" cy="144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1929F03-F29A-45F7-B0B4-04C43DDEC6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42" y="5285673"/>
            <a:ext cx="144000" cy="144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C04E199-F31E-4DD4-B6A2-C7E6F2F919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343" y="5074062"/>
            <a:ext cx="144000" cy="144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EE73894-0F5F-4770-B172-AC659D98C5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56" y="5436608"/>
            <a:ext cx="177330" cy="17733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870A8E9-03D5-4590-8C84-B3ACAE4BE4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343" y="5663984"/>
            <a:ext cx="144000" cy="144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F359AB9-72AA-4513-9F2C-D4AC1415BF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902" y="5145549"/>
            <a:ext cx="144000" cy="144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8ECCD67-2635-4789-A373-52B99E28EA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87" y="7241308"/>
            <a:ext cx="144000" cy="144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D480F86-88E9-4306-9367-33E9E3B6ED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21" y="9532423"/>
            <a:ext cx="144000" cy="144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3DA03CE-D059-4CC3-AD36-200581E87C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90" y="9363952"/>
            <a:ext cx="144000" cy="144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E1DAF3F-DB6D-4482-BAC1-4C42355C34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19" y="9787729"/>
            <a:ext cx="144000" cy="1440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67AB49F-8E57-4F4C-B493-6CC28860F3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05" y="7775920"/>
            <a:ext cx="144000" cy="1440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57F874C-2AF9-4D4E-9351-E78DE39243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653" y="7943035"/>
            <a:ext cx="144000" cy="144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D2F778D-D445-4B00-8E68-149E60C444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30" y="3680762"/>
            <a:ext cx="144000" cy="144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DE98EA1-573D-4F29-888B-5436C0C2D9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948" y="7869877"/>
            <a:ext cx="144000" cy="144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7638B20-2E87-41E6-86C7-2618BDF5A9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382" y="9532423"/>
            <a:ext cx="144000" cy="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35257" y="8579160"/>
            <a:ext cx="296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2D658A"/>
                </a:solidFill>
                <a:latin typeface="Comic Sans MS" panose="030F0702030302020204" pitchFamily="66" charset="0"/>
              </a:rPr>
              <a:t>Daily Salad Selection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11F30671-F356-400A-B7ED-2E94D8683C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41" y="3669447"/>
            <a:ext cx="144000" cy="144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9D8705E-B6C8-4A4D-8759-400F1076C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25" y="2925305"/>
            <a:ext cx="164794" cy="16479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FB3B4B7E-9AD4-4983-BF62-55E887AE07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95" y="2948895"/>
            <a:ext cx="144000" cy="1440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10A2D4F-FB98-4B97-9F82-D3543D3007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371" y="7289259"/>
            <a:ext cx="144000" cy="144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8ECCD67-2635-4789-A373-52B99E28EA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54" y="7157158"/>
            <a:ext cx="144000" cy="144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643D3C5-C1EE-4ACF-98F3-A7467E8041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195" y="3538191"/>
            <a:ext cx="144000" cy="144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41929F03-F29A-45F7-B0B4-04C43DDEC6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299" y="5760899"/>
            <a:ext cx="144000" cy="1440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B15AB7A-D3D5-4F02-99DE-BCFE303CC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95" y="5589535"/>
            <a:ext cx="144000" cy="1440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F677EF14-8C46-4D4B-86A5-D84E7C5B6694}"/>
              </a:ext>
            </a:extLst>
          </p:cNvPr>
          <p:cNvSpPr txBox="1"/>
          <p:nvPr/>
        </p:nvSpPr>
        <p:spPr>
          <a:xfrm>
            <a:off x="8962680" y="8574387"/>
            <a:ext cx="231616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1800" dirty="0">
                <a:solidFill>
                  <a:srgbClr val="8C4088"/>
                </a:solidFill>
                <a:latin typeface="Comic Sans MS" panose="030F0702030302020204" pitchFamily="66" charset="0"/>
              </a:rPr>
              <a:t>Pasta Pots</a:t>
            </a:r>
          </a:p>
          <a:p>
            <a:pPr algn="ctr">
              <a:spcAft>
                <a:spcPts val="300"/>
              </a:spcAft>
            </a:pPr>
            <a:r>
              <a:rPr lang="en-GB" sz="1100" dirty="0"/>
              <a:t>Choose from the following toppings:</a:t>
            </a:r>
          </a:p>
          <a:p>
            <a:pPr algn="ctr">
              <a:spcAft>
                <a:spcPts val="300"/>
              </a:spcAft>
            </a:pPr>
            <a:endParaRPr lang="en-GB" sz="1100" dirty="0"/>
          </a:p>
          <a:p>
            <a:pPr algn="ctr">
              <a:spcAft>
                <a:spcPts val="300"/>
              </a:spcAft>
            </a:pPr>
            <a:endParaRPr lang="en-GB" sz="1100" dirty="0"/>
          </a:p>
          <a:p>
            <a:pPr algn="ctr">
              <a:spcAft>
                <a:spcPts val="300"/>
              </a:spcAft>
            </a:pPr>
            <a:endParaRPr lang="en-GB" sz="1100" dirty="0"/>
          </a:p>
          <a:p>
            <a:pPr algn="ctr">
              <a:spcAft>
                <a:spcPts val="300"/>
              </a:spcAft>
            </a:pPr>
            <a:r>
              <a:rPr lang="en-GB" sz="1100" dirty="0"/>
              <a:t>Served with daily pudding, drink, fresh fruit &amp; salad options where available.</a:t>
            </a:r>
          </a:p>
          <a:p>
            <a:pPr algn="ctr">
              <a:spcAft>
                <a:spcPts val="300"/>
              </a:spcAft>
            </a:pPr>
            <a:endParaRPr lang="en-GB" sz="1200" dirty="0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F9D8705E-B6C8-4A4D-8759-400F1076C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78" y="2801074"/>
            <a:ext cx="179914" cy="14694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5643D3C5-C1EE-4ACF-98F3-A7467E8041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371" y="7941877"/>
            <a:ext cx="144000" cy="144000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65779CEA-CA64-43D9-853B-7561306D4DDC}"/>
              </a:ext>
            </a:extLst>
          </p:cNvPr>
          <p:cNvSpPr txBox="1"/>
          <p:nvPr/>
        </p:nvSpPr>
        <p:spPr>
          <a:xfrm>
            <a:off x="7584140" y="1500253"/>
            <a:ext cx="23590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Suitable for Vegans</a:t>
            </a:r>
          </a:p>
        </p:txBody>
      </p:sp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156300"/>
              </p:ext>
            </p:extLst>
          </p:nvPr>
        </p:nvGraphicFramePr>
        <p:xfrm>
          <a:off x="9048967" y="9161632"/>
          <a:ext cx="21063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032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Ham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    Cheese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60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Tuna Mayo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</a:rPr>
                        <a:t>    Salmon 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4" name="Picture 103">
            <a:extLst>
              <a:ext uri="{FF2B5EF4-FFF2-40B4-BE49-F238E27FC236}">
                <a16:creationId xmlns:a16="http://schemas.microsoft.com/office/drawing/2014/main" id="{6D480F86-88E9-4306-9367-33E9E3B6ED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725" y="9225605"/>
            <a:ext cx="144000" cy="144000"/>
          </a:xfrm>
          <a:prstGeom prst="rect">
            <a:avLst/>
          </a:prstGeom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6F05B9E-94DD-401A-8299-FF3E69669BD4}"/>
              </a:ext>
            </a:extLst>
          </p:cNvPr>
          <p:cNvCxnSpPr/>
          <p:nvPr/>
        </p:nvCxnSpPr>
        <p:spPr>
          <a:xfrm>
            <a:off x="11351371" y="8688179"/>
            <a:ext cx="0" cy="1515568"/>
          </a:xfrm>
          <a:prstGeom prst="line">
            <a:avLst/>
          </a:prstGeom>
          <a:ln w="38100">
            <a:solidFill>
              <a:srgbClr val="2D6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F6F05B9E-94DD-401A-8299-FF3E69669BD4}"/>
              </a:ext>
            </a:extLst>
          </p:cNvPr>
          <p:cNvCxnSpPr/>
          <p:nvPr/>
        </p:nvCxnSpPr>
        <p:spPr>
          <a:xfrm>
            <a:off x="8864687" y="8688179"/>
            <a:ext cx="0" cy="1515568"/>
          </a:xfrm>
          <a:prstGeom prst="line">
            <a:avLst/>
          </a:prstGeom>
          <a:ln w="38100">
            <a:solidFill>
              <a:srgbClr val="2D6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6F05B9E-94DD-401A-8299-FF3E69669BD4}"/>
              </a:ext>
            </a:extLst>
          </p:cNvPr>
          <p:cNvCxnSpPr/>
          <p:nvPr/>
        </p:nvCxnSpPr>
        <p:spPr>
          <a:xfrm>
            <a:off x="5448499" y="8688179"/>
            <a:ext cx="0" cy="1515568"/>
          </a:xfrm>
          <a:prstGeom prst="line">
            <a:avLst/>
          </a:prstGeom>
          <a:ln w="38100">
            <a:solidFill>
              <a:srgbClr val="2D6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84756" y="10260353"/>
            <a:ext cx="11181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solidFill>
                  <a:srgbClr val="2D658A"/>
                </a:solidFill>
              </a:rPr>
              <a:t>***Please note that our menus could be subject to change due to nationwide supply issues.*** </a:t>
            </a:r>
          </a:p>
        </p:txBody>
      </p:sp>
      <p:sp>
        <p:nvSpPr>
          <p:cNvPr id="74" name="Rectangle 5">
            <a:extLst>
              <a:ext uri="{FF2B5EF4-FFF2-40B4-BE49-F238E27FC236}">
                <a16:creationId xmlns:a16="http://schemas.microsoft.com/office/drawing/2014/main" id="{54425391-5D57-4CC7-89E1-8BAA6BB96B9B}"/>
              </a:ext>
            </a:extLst>
          </p:cNvPr>
          <p:cNvSpPr/>
          <p:nvPr/>
        </p:nvSpPr>
        <p:spPr>
          <a:xfrm>
            <a:off x="8890309" y="409581"/>
            <a:ext cx="2388540" cy="1053619"/>
          </a:xfrm>
          <a:custGeom>
            <a:avLst/>
            <a:gdLst>
              <a:gd name="connsiteX0" fmla="*/ 0 w 2388540"/>
              <a:gd name="connsiteY0" fmla="*/ 0 h 1053619"/>
              <a:gd name="connsiteX1" fmla="*/ 573250 w 2388540"/>
              <a:gd name="connsiteY1" fmla="*/ 0 h 1053619"/>
              <a:gd name="connsiteX2" fmla="*/ 1098728 w 2388540"/>
              <a:gd name="connsiteY2" fmla="*/ 0 h 1053619"/>
              <a:gd name="connsiteX3" fmla="*/ 1743634 w 2388540"/>
              <a:gd name="connsiteY3" fmla="*/ 0 h 1053619"/>
              <a:gd name="connsiteX4" fmla="*/ 2388540 w 2388540"/>
              <a:gd name="connsiteY4" fmla="*/ 0 h 1053619"/>
              <a:gd name="connsiteX5" fmla="*/ 2388540 w 2388540"/>
              <a:gd name="connsiteY5" fmla="*/ 516273 h 1053619"/>
              <a:gd name="connsiteX6" fmla="*/ 2388540 w 2388540"/>
              <a:gd name="connsiteY6" fmla="*/ 1053619 h 1053619"/>
              <a:gd name="connsiteX7" fmla="*/ 1791405 w 2388540"/>
              <a:gd name="connsiteY7" fmla="*/ 1053619 h 1053619"/>
              <a:gd name="connsiteX8" fmla="*/ 1146499 w 2388540"/>
              <a:gd name="connsiteY8" fmla="*/ 1053619 h 1053619"/>
              <a:gd name="connsiteX9" fmla="*/ 621020 w 2388540"/>
              <a:gd name="connsiteY9" fmla="*/ 1053619 h 1053619"/>
              <a:gd name="connsiteX10" fmla="*/ 0 w 2388540"/>
              <a:gd name="connsiteY10" fmla="*/ 1053619 h 1053619"/>
              <a:gd name="connsiteX11" fmla="*/ 0 w 2388540"/>
              <a:gd name="connsiteY11" fmla="*/ 526810 h 1053619"/>
              <a:gd name="connsiteX12" fmla="*/ 0 w 2388540"/>
              <a:gd name="connsiteY12" fmla="*/ 0 h 105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8540" h="1053619" extrusionOk="0">
                <a:moveTo>
                  <a:pt x="0" y="0"/>
                </a:moveTo>
                <a:cubicBezTo>
                  <a:pt x="177415" y="27500"/>
                  <a:pt x="338477" y="28520"/>
                  <a:pt x="573250" y="0"/>
                </a:cubicBezTo>
                <a:cubicBezTo>
                  <a:pt x="808023" y="-28520"/>
                  <a:pt x="887634" y="-12208"/>
                  <a:pt x="1098728" y="0"/>
                </a:cubicBezTo>
                <a:cubicBezTo>
                  <a:pt x="1309822" y="12208"/>
                  <a:pt x="1573260" y="14010"/>
                  <a:pt x="1743634" y="0"/>
                </a:cubicBezTo>
                <a:cubicBezTo>
                  <a:pt x="1914008" y="-14010"/>
                  <a:pt x="2180912" y="16619"/>
                  <a:pt x="2388540" y="0"/>
                </a:cubicBezTo>
                <a:cubicBezTo>
                  <a:pt x="2381552" y="182932"/>
                  <a:pt x="2381387" y="307672"/>
                  <a:pt x="2388540" y="516273"/>
                </a:cubicBezTo>
                <a:cubicBezTo>
                  <a:pt x="2395693" y="724874"/>
                  <a:pt x="2373841" y="835007"/>
                  <a:pt x="2388540" y="1053619"/>
                </a:cubicBezTo>
                <a:cubicBezTo>
                  <a:pt x="2131486" y="1068898"/>
                  <a:pt x="2073174" y="1079244"/>
                  <a:pt x="1791405" y="1053619"/>
                </a:cubicBezTo>
                <a:cubicBezTo>
                  <a:pt x="1509637" y="1027994"/>
                  <a:pt x="1377503" y="1028214"/>
                  <a:pt x="1146499" y="1053619"/>
                </a:cubicBezTo>
                <a:cubicBezTo>
                  <a:pt x="915495" y="1079024"/>
                  <a:pt x="737257" y="1066602"/>
                  <a:pt x="621020" y="1053619"/>
                </a:cubicBezTo>
                <a:cubicBezTo>
                  <a:pt x="504783" y="1040636"/>
                  <a:pt x="131103" y="1065030"/>
                  <a:pt x="0" y="1053619"/>
                </a:cubicBezTo>
                <a:cubicBezTo>
                  <a:pt x="11621" y="851137"/>
                  <a:pt x="22901" y="667455"/>
                  <a:pt x="0" y="526810"/>
                </a:cubicBezTo>
                <a:cubicBezTo>
                  <a:pt x="-22901" y="386165"/>
                  <a:pt x="9584" y="252284"/>
                  <a:pt x="0" y="0"/>
                </a:cubicBezTo>
                <a:close/>
              </a:path>
            </a:pathLst>
          </a:custGeom>
          <a:noFill/>
          <a:ln w="57150">
            <a:solidFill>
              <a:srgbClr val="555556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015343" y="496520"/>
            <a:ext cx="2263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Allergens &amp; Intolerances</a:t>
            </a:r>
          </a:p>
          <a:p>
            <a:r>
              <a:rPr lang="en-GB" sz="1200" i="1" dirty="0"/>
              <a:t>Many of our dishes are available to accommodate special dietary requirements please contact our Cook to discuss these options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F9D8705E-B6C8-4A4D-8759-400F1076C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354" y="2977811"/>
            <a:ext cx="144000" cy="1440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F9D8705E-B6C8-4A4D-8759-400F1076C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111" y="3671892"/>
            <a:ext cx="144000" cy="14400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EE73894-0F5F-4770-B172-AC659D98C5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46" y="5011934"/>
            <a:ext cx="144000" cy="1440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F9D8705E-B6C8-4A4D-8759-400F1076C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32" y="5011934"/>
            <a:ext cx="179914" cy="146946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7B15AB7A-D3D5-4F02-99DE-BCFE303CC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54" y="5213673"/>
            <a:ext cx="144000" cy="14400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F9D8705E-B6C8-4A4D-8759-400F1076C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8" y="5075932"/>
            <a:ext cx="179914" cy="146946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F9D8705E-B6C8-4A4D-8759-400F1076C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809" y="5265440"/>
            <a:ext cx="179914" cy="146946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D67AB49F-8E57-4F4C-B493-6CC28860F3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35" y="7196773"/>
            <a:ext cx="144000" cy="1440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8ECCD67-2635-4789-A373-52B99E28EA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10" y="7797877"/>
            <a:ext cx="144000" cy="1440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F9D8705E-B6C8-4A4D-8759-400F1076C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90" y="7238362"/>
            <a:ext cx="179914" cy="14694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6D3BB94-1D76-484F-AECC-837A0FD982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79" y="5573621"/>
            <a:ext cx="179914" cy="14694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60D8A6D-4203-4F1B-AF75-38E883069C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902" y="5688899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1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2"/>
          <p:cNvSpPr txBox="1">
            <a:spLocks noChangeArrowheads="1"/>
          </p:cNvSpPr>
          <p:nvPr/>
        </p:nvSpPr>
        <p:spPr bwMode="auto">
          <a:xfrm>
            <a:off x="12317503" y="2463563"/>
            <a:ext cx="2671483" cy="143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cy-GB" sz="1000" b="1" dirty="0"/>
              <a:t>Byrgyr Cig Eidion neu fyrgyr fegan mewn bynsen</a:t>
            </a:r>
            <a:endParaRPr lang="en-GB" sz="1000" dirty="0"/>
          </a:p>
          <a:p>
            <a:pPr algn="ctr"/>
            <a:r>
              <a:rPr lang="cy-GB" sz="1000" i="1" dirty="0"/>
              <a:t>*neu* </a:t>
            </a:r>
            <a:endParaRPr lang="en-GB" sz="1000" dirty="0"/>
          </a:p>
          <a:p>
            <a:pPr algn="ctr"/>
            <a:r>
              <a:rPr lang="cy-GB" sz="1000" b="1" dirty="0"/>
              <a:t>Ffiled Eog</a:t>
            </a:r>
            <a:endParaRPr lang="en-GB" sz="1000" dirty="0"/>
          </a:p>
          <a:p>
            <a:pPr algn="ctr"/>
            <a:r>
              <a:rPr lang="cy-GB" sz="1000" dirty="0"/>
              <a:t> Gyda sglodion a ffyn llysiau</a:t>
            </a:r>
          </a:p>
          <a:p>
            <a:pPr algn="ctr"/>
            <a:endParaRPr lang="en-GB" sz="1000" dirty="0"/>
          </a:p>
          <a:p>
            <a:pPr algn="ctr"/>
            <a:r>
              <a:rPr lang="en-GB" sz="1000" b="1" dirty="0"/>
              <a:t> </a:t>
            </a:r>
            <a:r>
              <a:rPr lang="cy-GB" sz="1000" b="1" dirty="0"/>
              <a:t>Cwci Coco a Ffrwythau Ffres</a:t>
            </a:r>
            <a:endParaRPr lang="en-GB" sz="1000" dirty="0"/>
          </a:p>
        </p:txBody>
      </p:sp>
      <p:sp>
        <p:nvSpPr>
          <p:cNvPr id="97" name="Text Box 2">
            <a:extLst>
              <a:ext uri="{FF2B5EF4-FFF2-40B4-BE49-F238E27FC236}">
                <a16:creationId xmlns:a16="http://schemas.microsoft.com/office/drawing/2014/main" id="{320429FE-0AF9-4A24-B882-6D991C839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4499" y="2605956"/>
            <a:ext cx="2693542" cy="143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cy-GB" sz="1000" b="1" dirty="0"/>
              <a:t>Cyri Cyw iâr a Bara Naan</a:t>
            </a:r>
            <a:endParaRPr lang="en-GB" sz="1000" dirty="0"/>
          </a:p>
          <a:p>
            <a:pPr algn="ctr"/>
            <a:r>
              <a:rPr lang="cy-GB" sz="1000" i="1" dirty="0"/>
              <a:t>*neu* </a:t>
            </a:r>
            <a:endParaRPr lang="en-GB" sz="1000" dirty="0"/>
          </a:p>
          <a:p>
            <a:pPr algn="ctr"/>
            <a:r>
              <a:rPr lang="cy-GB" sz="1000" b="1" dirty="0"/>
              <a:t>Cyri Jalfrezi llysiau </a:t>
            </a:r>
            <a:endParaRPr lang="en-GB" sz="1000" dirty="0"/>
          </a:p>
          <a:p>
            <a:pPr algn="ctr"/>
            <a:r>
              <a:rPr lang="cy-GB" sz="1000" dirty="0"/>
              <a:t>Gyda pys llysiau a Bara Naan</a:t>
            </a:r>
          </a:p>
          <a:p>
            <a:pPr algn="ctr"/>
            <a:endParaRPr lang="en-GB" sz="1000" dirty="0"/>
          </a:p>
          <a:p>
            <a:pPr algn="ctr"/>
            <a:r>
              <a:rPr lang="cy-GB" sz="1000" b="1" dirty="0"/>
              <a:t>Iogwrt Ffrwythau Llaeth y Llan a Ffrwythau Ffres</a:t>
            </a:r>
            <a:endParaRPr lang="en-GB" sz="1000" dirty="0"/>
          </a:p>
        </p:txBody>
      </p:sp>
      <p:sp>
        <p:nvSpPr>
          <p:cNvPr id="89" name="Text Box 2"/>
          <p:cNvSpPr txBox="1">
            <a:spLocks noChangeArrowheads="1"/>
          </p:cNvSpPr>
          <p:nvPr/>
        </p:nvSpPr>
        <p:spPr bwMode="auto">
          <a:xfrm>
            <a:off x="6501741" y="2509972"/>
            <a:ext cx="2800119" cy="143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cy-GB" sz="1050" b="1" dirty="0"/>
              <a:t>Cinio Cyw Iâr Rhost y Dydd</a:t>
            </a:r>
            <a:r>
              <a:rPr lang="cy-GB" sz="1050" dirty="0"/>
              <a:t>.</a:t>
            </a:r>
            <a:endParaRPr lang="en-GB" sz="1050" dirty="0"/>
          </a:p>
          <a:p>
            <a:pPr algn="ctr"/>
            <a:r>
              <a:rPr lang="cy-GB" sz="1050" i="1" dirty="0"/>
              <a:t>*neu* </a:t>
            </a:r>
            <a:endParaRPr lang="en-GB" sz="1050" dirty="0"/>
          </a:p>
          <a:p>
            <a:pPr algn="ctr"/>
            <a:r>
              <a:rPr lang="cy-GB" sz="1050" b="1" dirty="0"/>
              <a:t>Cinio Rhost Llysieuol y Dydd</a:t>
            </a:r>
            <a:endParaRPr lang="en-GB" sz="1050" dirty="0"/>
          </a:p>
          <a:p>
            <a:pPr algn="ctr"/>
            <a:r>
              <a:rPr lang="cy-GB" sz="1050" dirty="0"/>
              <a:t>Gyda thatws rhost, moron, brocoli a phwdin Swydd Efrog.</a:t>
            </a:r>
            <a:endParaRPr lang="en-GB" sz="1050" dirty="0"/>
          </a:p>
          <a:p>
            <a:pPr algn="ctr"/>
            <a:r>
              <a:rPr lang="en-US" sz="1050" dirty="0"/>
              <a:t> </a:t>
            </a:r>
            <a:endParaRPr lang="en-GB" sz="1050" dirty="0"/>
          </a:p>
          <a:p>
            <a:pPr algn="ctr"/>
            <a:r>
              <a:rPr lang="cy-GB" sz="1050" b="1" dirty="0"/>
              <a:t>Bar ceirch lemwn a Ffrwythau Ffres</a:t>
            </a:r>
            <a:endParaRPr lang="en-GB" sz="105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77EF14-8C46-4D4B-86A5-D84E7C5B6694}"/>
              </a:ext>
            </a:extLst>
          </p:cNvPr>
          <p:cNvSpPr txBox="1"/>
          <p:nvPr/>
        </p:nvSpPr>
        <p:spPr>
          <a:xfrm>
            <a:off x="6140082" y="8634030"/>
            <a:ext cx="3031683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1400" b="1" dirty="0" err="1">
                <a:solidFill>
                  <a:srgbClr val="2D658A"/>
                </a:solidFill>
                <a:latin typeface="Bradley Hand ITC" panose="03070402050302030203" pitchFamily="66" charset="0"/>
              </a:rPr>
              <a:t>Tatws</a:t>
            </a:r>
            <a:r>
              <a:rPr lang="en-GB" sz="1400" b="1" dirty="0">
                <a:solidFill>
                  <a:srgbClr val="2D658A"/>
                </a:solidFill>
                <a:latin typeface="Bradley Hand ITC" panose="03070402050302030203" pitchFamily="66" charset="0"/>
              </a:rPr>
              <a:t> </a:t>
            </a:r>
            <a:r>
              <a:rPr lang="en-GB" sz="1400" b="1" dirty="0" err="1">
                <a:solidFill>
                  <a:srgbClr val="2D658A"/>
                </a:solidFill>
                <a:latin typeface="Bradley Hand ITC" panose="03070402050302030203" pitchFamily="66" charset="0"/>
              </a:rPr>
              <a:t>pob</a:t>
            </a:r>
            <a:r>
              <a:rPr lang="en-GB" sz="1400" b="1" dirty="0">
                <a:solidFill>
                  <a:srgbClr val="2D658A"/>
                </a:solidFill>
                <a:latin typeface="Bradley Hand ITC" panose="03070402050302030203" pitchFamily="66" charset="0"/>
              </a:rPr>
              <a:t> </a:t>
            </a:r>
            <a:r>
              <a:rPr lang="en-GB" sz="1400" b="1" dirty="0" err="1">
                <a:solidFill>
                  <a:srgbClr val="2D658A"/>
                </a:solidFill>
                <a:latin typeface="Bradley Hand ITC" panose="03070402050302030203" pitchFamily="66" charset="0"/>
              </a:rPr>
              <a:t>syth</a:t>
            </a:r>
            <a:r>
              <a:rPr lang="en-GB" sz="1400" b="1" dirty="0">
                <a:solidFill>
                  <a:srgbClr val="2D658A"/>
                </a:solidFill>
                <a:latin typeface="Bradley Hand ITC" panose="03070402050302030203" pitchFamily="66" charset="0"/>
              </a:rPr>
              <a:t> </a:t>
            </a:r>
            <a:r>
              <a:rPr lang="en-GB" sz="1400" b="1" dirty="0" err="1">
                <a:solidFill>
                  <a:srgbClr val="2D658A"/>
                </a:solidFill>
                <a:latin typeface="Bradley Hand ITC" panose="03070402050302030203" pitchFamily="66" charset="0"/>
              </a:rPr>
              <a:t>o’r</a:t>
            </a:r>
            <a:r>
              <a:rPr lang="en-GB" sz="1400" b="1" dirty="0">
                <a:solidFill>
                  <a:srgbClr val="2D658A"/>
                </a:solidFill>
                <a:latin typeface="Bradley Hand ITC" panose="03070402050302030203" pitchFamily="66" charset="0"/>
              </a:rPr>
              <a:t> </a:t>
            </a:r>
            <a:r>
              <a:rPr lang="en-GB" sz="1400" b="1" dirty="0" err="1">
                <a:solidFill>
                  <a:srgbClr val="2D658A"/>
                </a:solidFill>
                <a:latin typeface="Bradley Hand ITC" panose="03070402050302030203" pitchFamily="66" charset="0"/>
              </a:rPr>
              <a:t>Popty</a:t>
            </a:r>
            <a:endParaRPr lang="en-GB" sz="1400" b="1" dirty="0">
              <a:solidFill>
                <a:srgbClr val="2D658A"/>
              </a:solidFill>
              <a:latin typeface="Bradley Hand ITC" panose="03070402050302030203" pitchFamily="66" charset="0"/>
            </a:endParaRPr>
          </a:p>
          <a:p>
            <a:pPr algn="ctr">
              <a:spcAft>
                <a:spcPts val="300"/>
              </a:spcAft>
            </a:pPr>
            <a:r>
              <a:rPr lang="en-GB" sz="1050" dirty="0" err="1"/>
              <a:t>Dewiswch</a:t>
            </a:r>
            <a:r>
              <a:rPr lang="en-GB" sz="1050" dirty="0"/>
              <a:t> </a:t>
            </a:r>
            <a:r>
              <a:rPr lang="en-GB" sz="1050" dirty="0" err="1"/>
              <a:t>o'r</a:t>
            </a:r>
            <a:r>
              <a:rPr lang="en-GB" sz="1050" dirty="0"/>
              <a:t> </a:t>
            </a:r>
            <a:r>
              <a:rPr lang="en-GB" sz="1050" dirty="0" err="1"/>
              <a:t>topiau</a:t>
            </a:r>
            <a:r>
              <a:rPr lang="en-GB" sz="1050" dirty="0"/>
              <a:t> </a:t>
            </a:r>
            <a:r>
              <a:rPr lang="en-GB" sz="1050" dirty="0" err="1"/>
              <a:t>canlynol</a:t>
            </a:r>
            <a:endParaRPr lang="en-GB" sz="1050" dirty="0"/>
          </a:p>
          <a:p>
            <a:pPr algn="ctr">
              <a:spcAft>
                <a:spcPts val="300"/>
              </a:spcAft>
            </a:pPr>
            <a:r>
              <a:rPr lang="en-GB" sz="1050" dirty="0" err="1"/>
              <a:t>Gyda</a:t>
            </a:r>
            <a:r>
              <a:rPr lang="en-GB" sz="1050" dirty="0"/>
              <a:t> </a:t>
            </a:r>
            <a:r>
              <a:rPr lang="en-GB" sz="1050" dirty="0" err="1"/>
              <a:t>phwdin</a:t>
            </a:r>
            <a:r>
              <a:rPr lang="en-GB" sz="1050" dirty="0"/>
              <a:t> y </a:t>
            </a:r>
            <a:r>
              <a:rPr lang="en-GB" sz="1050" dirty="0" err="1"/>
              <a:t>dydd</a:t>
            </a:r>
            <a:r>
              <a:rPr lang="en-GB" sz="1050" dirty="0"/>
              <a:t> a </a:t>
            </a:r>
            <a:r>
              <a:rPr lang="en-GB" sz="1050" dirty="0" err="1"/>
              <a:t>diod</a:t>
            </a:r>
            <a:r>
              <a:rPr lang="en-GB" sz="1050" dirty="0"/>
              <a:t>, a </a:t>
            </a:r>
            <a:r>
              <a:rPr lang="en-GB" sz="1050" dirty="0" err="1"/>
              <a:t>dewisiadau</a:t>
            </a:r>
            <a:r>
              <a:rPr lang="en-GB" sz="1050" dirty="0"/>
              <a:t> </a:t>
            </a:r>
            <a:r>
              <a:rPr lang="en-GB" sz="1050" dirty="0" err="1"/>
              <a:t>ffrwythau</a:t>
            </a:r>
            <a:r>
              <a:rPr lang="en-GB" sz="1050" dirty="0"/>
              <a:t> </a:t>
            </a:r>
            <a:r>
              <a:rPr lang="en-GB" sz="1050" dirty="0" err="1"/>
              <a:t>ffres</a:t>
            </a:r>
            <a:r>
              <a:rPr lang="en-GB" sz="1050" dirty="0"/>
              <a:t> a salad pan </a:t>
            </a:r>
            <a:r>
              <a:rPr lang="en-GB" sz="1050" dirty="0" err="1"/>
              <a:t>fyddant</a:t>
            </a:r>
            <a:r>
              <a:rPr lang="en-GB" sz="1050" dirty="0"/>
              <a:t> </a:t>
            </a:r>
            <a:r>
              <a:rPr lang="en-GB" sz="1050" dirty="0" err="1"/>
              <a:t>ar</a:t>
            </a:r>
            <a:r>
              <a:rPr lang="en-GB" sz="1050" dirty="0"/>
              <a:t> </a:t>
            </a:r>
            <a:r>
              <a:rPr lang="en-GB" sz="1050" dirty="0" err="1"/>
              <a:t>gael</a:t>
            </a:r>
            <a:endParaRPr lang="en-GB" sz="1050" dirty="0"/>
          </a:p>
        </p:txBody>
      </p: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972025"/>
              </p:ext>
            </p:extLst>
          </p:nvPr>
        </p:nvGraphicFramePr>
        <p:xfrm>
          <a:off x="6311072" y="9514194"/>
          <a:ext cx="2991370" cy="597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729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</a:rPr>
                        <a:t>Ffa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</a:rPr>
                        <a:t>pôb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Caws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29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Tiwna a mayo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chemeClr val="tx1"/>
                          </a:solidFill>
                        </a:rPr>
                        <a:t>Ffa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1" baseline="0" dirty="0" err="1">
                          <a:solidFill>
                            <a:schemeClr val="tx1"/>
                          </a:solidFill>
                        </a:rPr>
                        <a:t>pob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</a:rPr>
                        <a:t> a caws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8" name="Picture 4" descr="Flintshire Housing - renting, letting and buying property">
            <a:extLst>
              <a:ext uri="{FF2B5EF4-FFF2-40B4-BE49-F238E27FC236}">
                <a16:creationId xmlns:a16="http://schemas.microsoft.com/office/drawing/2014/main" id="{B4EE53BE-2A13-4403-8FFF-7C894BD4B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43" b="92475" l="2673" r="92925">
                        <a14:foregroundMark x1="22642" y1="6689" x2="22642" y2="6689"/>
                        <a14:foregroundMark x1="15881" y1="15385" x2="15881" y2="15385"/>
                        <a14:foregroundMark x1="22484" y1="3344" x2="22484" y2="3344"/>
                        <a14:foregroundMark x1="34591" y1="55853" x2="34591" y2="55853"/>
                        <a14:foregroundMark x1="5189" y1="23579" x2="5189" y2="23579"/>
                        <a14:foregroundMark x1="4717" y1="30435" x2="4717" y2="30435"/>
                        <a14:foregroundMark x1="2830" y1="23913" x2="2830" y2="23913"/>
                        <a14:foregroundMark x1="92925" y1="59030" x2="92925" y2="59030"/>
                        <a14:foregroundMark x1="81132" y1="91304" x2="81132" y2="91304"/>
                        <a14:foregroundMark x1="68553" y1="92475" x2="68553" y2="92475"/>
                        <a14:backgroundMark x1="3459" y1="6689" x2="3459" y2="6689"/>
                        <a14:backgroundMark x1="77830" y1="10033" x2="77830" y2="10033"/>
                        <a14:backgroundMark x1="13365" y1="77759" x2="13365" y2="77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2" y="232490"/>
            <a:ext cx="1701960" cy="160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51" y="430615"/>
            <a:ext cx="6753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2D6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Bwydlen</a:t>
            </a:r>
            <a:r>
              <a:rPr lang="en-GB" sz="4000" dirty="0">
                <a:solidFill>
                  <a:srgbClr val="2D6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2D6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Ysgolion</a:t>
            </a:r>
            <a:r>
              <a:rPr lang="en-GB" sz="4000" dirty="0">
                <a:solidFill>
                  <a:srgbClr val="2D6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Gynradd</a:t>
            </a:r>
            <a:endParaRPr lang="en-GB" sz="4400" dirty="0">
              <a:solidFill>
                <a:srgbClr val="2D65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3050" y="1132357"/>
            <a:ext cx="463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8C4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Ebrill</a:t>
            </a:r>
            <a:r>
              <a:rPr lang="en-GB" sz="2400" b="1" dirty="0">
                <a:solidFill>
                  <a:srgbClr val="8C4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I </a:t>
            </a:r>
            <a:r>
              <a:rPr lang="en-GB" sz="2400" b="1" dirty="0" err="1">
                <a:solidFill>
                  <a:srgbClr val="8C4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Hydref</a:t>
            </a:r>
            <a:r>
              <a:rPr lang="en-GB" sz="2400" b="1" dirty="0">
                <a:solidFill>
                  <a:srgbClr val="8C4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649242" y="2408337"/>
            <a:ext cx="2761072" cy="161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cy-GB" sz="1050" dirty="0"/>
              <a:t> </a:t>
            </a:r>
            <a:r>
              <a:rPr lang="cy-GB" sz="1050" b="1" dirty="0"/>
              <a:t>Bolognese Cig Eidion Cymreig</a:t>
            </a:r>
            <a:endParaRPr lang="en-GB" sz="1050" dirty="0"/>
          </a:p>
          <a:p>
            <a:pPr algn="ctr"/>
            <a:r>
              <a:rPr lang="cy-GB" sz="1050" i="1" dirty="0"/>
              <a:t>*neu* </a:t>
            </a:r>
            <a:endParaRPr lang="en-GB" sz="1050" dirty="0"/>
          </a:p>
          <a:p>
            <a:pPr algn="ctr"/>
            <a:r>
              <a:rPr lang="cy-GB" sz="1050" b="1" dirty="0"/>
              <a:t>Bolognese Llysieuol a Phasta</a:t>
            </a:r>
            <a:endParaRPr lang="en-GB" sz="1050" dirty="0"/>
          </a:p>
          <a:p>
            <a:pPr algn="ctr"/>
            <a:r>
              <a:rPr lang="cy-GB" sz="1050" dirty="0"/>
              <a:t>Gyda phasta mewn saws tomato, pys a bara garlleg</a:t>
            </a:r>
          </a:p>
          <a:p>
            <a:pPr algn="ctr"/>
            <a:endParaRPr lang="en-GB" sz="1050" dirty="0"/>
          </a:p>
          <a:p>
            <a:pPr algn="ctr"/>
            <a:r>
              <a:rPr lang="cy-GB" sz="1050" b="1" dirty="0"/>
              <a:t> Sbwng ffrwythau cymysg gyda hufen</a:t>
            </a:r>
          </a:p>
          <a:p>
            <a:pPr algn="ctr"/>
            <a:r>
              <a:rPr lang="cy-GB" sz="1050" b="1" dirty="0"/>
              <a:t> a Ffrwythau Ffres</a:t>
            </a:r>
            <a:endParaRPr lang="en-GB" sz="105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A2D332-5AC5-495C-AF84-8C3EE96DD9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493" y="1612500"/>
            <a:ext cx="203175" cy="2031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A61362-75F2-42D5-A822-1E36F92CF5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01" y="1615082"/>
            <a:ext cx="203175" cy="2031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5779CEA-CA64-43D9-853B-7561306D4DDC}"/>
              </a:ext>
            </a:extLst>
          </p:cNvPr>
          <p:cNvSpPr txBox="1"/>
          <p:nvPr/>
        </p:nvSpPr>
        <p:spPr>
          <a:xfrm>
            <a:off x="7118922" y="1606135"/>
            <a:ext cx="2019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  </a:t>
            </a:r>
            <a:r>
              <a:rPr lang="en-GB" sz="1000" dirty="0" err="1"/>
              <a:t>Yn</a:t>
            </a:r>
            <a:r>
              <a:rPr lang="en-GB" sz="1000" dirty="0"/>
              <a:t> </a:t>
            </a:r>
            <a:r>
              <a:rPr lang="en-GB" sz="1000" dirty="0" err="1"/>
              <a:t>addas</a:t>
            </a:r>
            <a:r>
              <a:rPr lang="en-GB" sz="1000" dirty="0"/>
              <a:t> i Llysieuwyr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2C8BC4-4423-4293-B5F3-DA7DC0C12440}"/>
              </a:ext>
            </a:extLst>
          </p:cNvPr>
          <p:cNvSpPr txBox="1"/>
          <p:nvPr/>
        </p:nvSpPr>
        <p:spPr>
          <a:xfrm>
            <a:off x="8368862" y="1599834"/>
            <a:ext cx="2019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               </a:t>
            </a:r>
            <a:r>
              <a:rPr lang="en-GB" sz="1000" dirty="0" err="1"/>
              <a:t>Yn</a:t>
            </a:r>
            <a:r>
              <a:rPr lang="en-GB" sz="1000" dirty="0"/>
              <a:t> </a:t>
            </a:r>
            <a:r>
              <a:rPr lang="en-GB" sz="1000" dirty="0" err="1"/>
              <a:t>addas</a:t>
            </a:r>
            <a:r>
              <a:rPr lang="en-GB" sz="1000" dirty="0"/>
              <a:t> i </a:t>
            </a:r>
            <a:r>
              <a:rPr lang="en-GB" sz="1000" dirty="0" err="1"/>
              <a:t>Feganiaid</a:t>
            </a:r>
            <a:endParaRPr lang="en-GB" sz="1000" dirty="0"/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8BAA4750-E596-4996-A854-1CE331284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01" y="2534503"/>
            <a:ext cx="2721833" cy="148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cy-GB" sz="1000" b="1" dirty="0"/>
              <a:t>Bysedd Pysgod Mawr</a:t>
            </a:r>
            <a:endParaRPr lang="en-GB" sz="1000" dirty="0"/>
          </a:p>
          <a:p>
            <a:pPr algn="ctr"/>
            <a:r>
              <a:rPr lang="cy-GB" sz="1000" i="1" dirty="0"/>
              <a:t>*neu* </a:t>
            </a:r>
            <a:endParaRPr lang="en-GB" sz="1000" dirty="0"/>
          </a:p>
          <a:p>
            <a:pPr algn="ctr"/>
            <a:r>
              <a:rPr lang="cy-GB" sz="1000" b="1" dirty="0"/>
              <a:t>Nygets Llysiau wedi’u Pobi </a:t>
            </a:r>
            <a:endParaRPr lang="en-GB" sz="1000" dirty="0"/>
          </a:p>
          <a:p>
            <a:pPr algn="ctr"/>
            <a:r>
              <a:rPr lang="cy-GB" sz="1000" dirty="0"/>
              <a:t>Gyda Thatw Stwnsh Hufennog a Ffa Pob.</a:t>
            </a:r>
          </a:p>
          <a:p>
            <a:pPr algn="ctr"/>
            <a:endParaRPr lang="en-GB" sz="1000" dirty="0"/>
          </a:p>
          <a:p>
            <a:pPr algn="ctr"/>
            <a:r>
              <a:rPr lang="cy-GB" sz="1000" b="1" dirty="0"/>
              <a:t>Iogwrt Ffrwythau Llaeth y Llan a Ffrwythau Ffres</a:t>
            </a:r>
            <a:endParaRPr lang="en-GB" sz="1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B4F0DE-8571-41A0-B581-7244BCBCFB32}"/>
              </a:ext>
            </a:extLst>
          </p:cNvPr>
          <p:cNvSpPr txBox="1"/>
          <p:nvPr/>
        </p:nvSpPr>
        <p:spPr>
          <a:xfrm>
            <a:off x="3061259" y="8725247"/>
            <a:ext cx="30733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1400" b="1">
                <a:solidFill>
                  <a:srgbClr val="8C4088"/>
                </a:solidFill>
                <a:latin typeface="Bradley Hand ITC" panose="03070402050302030203" pitchFamily="66" charset="0"/>
                <a:cs typeface="Adobe Devanagari" panose="02040503050201020203" pitchFamily="18" charset="0"/>
              </a:rPr>
              <a:t>Brechdannau</a:t>
            </a:r>
          </a:p>
          <a:p>
            <a:pPr algn="ctr">
              <a:spcAft>
                <a:spcPts val="300"/>
              </a:spcAft>
            </a:pPr>
            <a:r>
              <a:rPr lang="en-GB" sz="1050"/>
              <a:t>Dewiswch o'r  canlynol:</a:t>
            </a:r>
          </a:p>
          <a:p>
            <a:pPr algn="ctr">
              <a:spcAft>
                <a:spcPts val="300"/>
              </a:spcAft>
            </a:pPr>
            <a:r>
              <a:rPr lang="en-GB" sz="1050" b="1"/>
              <a:t>Ham</a:t>
            </a:r>
          </a:p>
          <a:p>
            <a:pPr algn="ctr">
              <a:spcAft>
                <a:spcPts val="300"/>
              </a:spcAft>
            </a:pPr>
            <a:r>
              <a:rPr lang="en-GB" sz="1050" b="1"/>
              <a:t>Caws</a:t>
            </a:r>
          </a:p>
          <a:p>
            <a:pPr algn="ctr">
              <a:spcAft>
                <a:spcPts val="300"/>
              </a:spcAft>
            </a:pPr>
            <a:r>
              <a:rPr lang="en-GB" sz="1050" b="1"/>
              <a:t>Tiwna a mayo</a:t>
            </a:r>
          </a:p>
          <a:p>
            <a:pPr algn="ctr">
              <a:spcAft>
                <a:spcPts val="300"/>
              </a:spcAft>
            </a:pPr>
            <a:r>
              <a:rPr lang="en-GB" sz="1050"/>
              <a:t>Gyda phwdin y dydd a diod dewisisdau</a:t>
            </a:r>
          </a:p>
          <a:p>
            <a:pPr algn="ctr">
              <a:spcAft>
                <a:spcPts val="300"/>
              </a:spcAft>
            </a:pPr>
            <a:r>
              <a:rPr lang="en-GB" sz="1050"/>
              <a:t> ffrwythau ffres a salad pan fyddant ar geal</a:t>
            </a:r>
            <a:endParaRPr lang="en-GB" sz="105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620176-D76F-4074-9D5A-5EBF19FA4F33}"/>
              </a:ext>
            </a:extLst>
          </p:cNvPr>
          <p:cNvCxnSpPr/>
          <p:nvPr/>
        </p:nvCxnSpPr>
        <p:spPr>
          <a:xfrm flipH="1">
            <a:off x="6203223" y="8673152"/>
            <a:ext cx="22288" cy="1491839"/>
          </a:xfrm>
          <a:prstGeom prst="line">
            <a:avLst/>
          </a:prstGeom>
          <a:ln w="38100">
            <a:solidFill>
              <a:srgbClr val="2D6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6F05B9E-94DD-401A-8299-FF3E69669BD4}"/>
              </a:ext>
            </a:extLst>
          </p:cNvPr>
          <p:cNvCxnSpPr/>
          <p:nvPr/>
        </p:nvCxnSpPr>
        <p:spPr>
          <a:xfrm flipH="1">
            <a:off x="9259707" y="8673152"/>
            <a:ext cx="7015" cy="1491839"/>
          </a:xfrm>
          <a:prstGeom prst="line">
            <a:avLst/>
          </a:prstGeom>
          <a:ln w="38100">
            <a:solidFill>
              <a:srgbClr val="2D6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A8138BA-B708-4859-8717-D56E282CAD43}"/>
              </a:ext>
            </a:extLst>
          </p:cNvPr>
          <p:cNvSpPr txBox="1"/>
          <p:nvPr/>
        </p:nvSpPr>
        <p:spPr>
          <a:xfrm>
            <a:off x="11865538" y="9081228"/>
            <a:ext cx="148610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050" dirty="0"/>
              <a:t>Pan </a:t>
            </a:r>
            <a:r>
              <a:rPr lang="en-GB" sz="1050" dirty="0" err="1"/>
              <a:t>fydd</a:t>
            </a:r>
            <a:r>
              <a:rPr lang="en-GB" sz="1050" dirty="0"/>
              <a:t> </a:t>
            </a:r>
            <a:r>
              <a:rPr lang="en-GB" sz="1050" dirty="0" err="1"/>
              <a:t>eich</a:t>
            </a:r>
            <a:r>
              <a:rPr lang="en-GB" sz="1050" dirty="0"/>
              <a:t> </a:t>
            </a:r>
            <a:r>
              <a:rPr lang="en-GB" sz="1050" dirty="0" err="1"/>
              <a:t>ysgol</a:t>
            </a:r>
            <a:r>
              <a:rPr lang="en-GB" sz="1050" dirty="0"/>
              <a:t> yn </a:t>
            </a:r>
            <a:r>
              <a:rPr lang="en-GB" sz="1050" dirty="0" err="1"/>
              <a:t>dychwelyd</a:t>
            </a:r>
            <a:r>
              <a:rPr lang="en-GB" sz="1050" dirty="0"/>
              <a:t> i </a:t>
            </a:r>
            <a:r>
              <a:rPr lang="en-GB" sz="1050" dirty="0" err="1"/>
              <a:t>wasanaeth</a:t>
            </a:r>
            <a:r>
              <a:rPr lang="en-GB" sz="1050" dirty="0"/>
              <a:t> </a:t>
            </a:r>
            <a:r>
              <a:rPr lang="en-GB" sz="1050" dirty="0" err="1"/>
              <a:t>arferoll</a:t>
            </a:r>
            <a:r>
              <a:rPr lang="en-GB" sz="1050" dirty="0"/>
              <a:t> </a:t>
            </a:r>
            <a:r>
              <a:rPr lang="en-GB" sz="1050" dirty="0" err="1"/>
              <a:t>bydd</a:t>
            </a:r>
            <a:r>
              <a:rPr lang="en-GB" sz="1050" dirty="0"/>
              <a:t> y bar salad </a:t>
            </a:r>
            <a:r>
              <a:rPr lang="en-GB" sz="1050" dirty="0" err="1"/>
              <a:t>ar</a:t>
            </a:r>
            <a:r>
              <a:rPr lang="en-GB" sz="1050" dirty="0"/>
              <a:t> </a:t>
            </a:r>
            <a:r>
              <a:rPr lang="en-GB" sz="1050" dirty="0" err="1"/>
              <a:t>gael</a:t>
            </a:r>
            <a:r>
              <a:rPr lang="en-GB" sz="1050" dirty="0"/>
              <a:t> </a:t>
            </a:r>
            <a:r>
              <a:rPr lang="en-GB" sz="1050" dirty="0" err="1"/>
              <a:t>unwaith</a:t>
            </a:r>
            <a:r>
              <a:rPr lang="en-GB" sz="1050" dirty="0"/>
              <a:t> </a:t>
            </a:r>
            <a:r>
              <a:rPr lang="en-GB" sz="1050" dirty="0" err="1"/>
              <a:t>eto</a:t>
            </a:r>
            <a:r>
              <a:rPr lang="en-GB" sz="1050" dirty="0"/>
              <a:t> i </a:t>
            </a:r>
            <a:r>
              <a:rPr lang="en-GB" sz="1050" dirty="0" err="1"/>
              <a:t>ddarparu</a:t>
            </a:r>
            <a:r>
              <a:rPr lang="en-GB" sz="1050" dirty="0"/>
              <a:t> </a:t>
            </a:r>
            <a:r>
              <a:rPr lang="en-GB" sz="1050" dirty="0" err="1"/>
              <a:t>dewis</a:t>
            </a:r>
            <a:r>
              <a:rPr lang="en-GB" sz="1050" dirty="0"/>
              <a:t> </a:t>
            </a:r>
            <a:r>
              <a:rPr lang="en-GB" sz="1050" dirty="0" err="1"/>
              <a:t>dyddiol</a:t>
            </a:r>
            <a:r>
              <a:rPr lang="en-GB" sz="1050" dirty="0"/>
              <a:t> o salad </a:t>
            </a:r>
            <a:r>
              <a:rPr lang="en-GB" sz="1050" dirty="0" err="1"/>
              <a:t>ffres</a:t>
            </a:r>
            <a:r>
              <a:rPr lang="en-GB" sz="1050" dirty="0"/>
              <a:t>.</a:t>
            </a:r>
            <a:endParaRPr lang="en-GB" sz="1050" b="1" i="1" dirty="0"/>
          </a:p>
        </p:txBody>
      </p:sp>
      <p:pic>
        <p:nvPicPr>
          <p:cNvPr id="52" name="Picture 51" descr="Icon&#10;&#10;Description automatically generated with medium confidence">
            <a:extLst>
              <a:ext uri="{FF2B5EF4-FFF2-40B4-BE49-F238E27FC236}">
                <a16:creationId xmlns:a16="http://schemas.microsoft.com/office/drawing/2014/main" id="{C51E18A5-4392-491B-9615-29A3297C49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07166" y="9322179"/>
            <a:ext cx="1415749" cy="7904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425391-5D57-4CC7-89E1-8BAA6BB96B9B}"/>
              </a:ext>
            </a:extLst>
          </p:cNvPr>
          <p:cNvSpPr/>
          <p:nvPr/>
        </p:nvSpPr>
        <p:spPr>
          <a:xfrm>
            <a:off x="6536115" y="423623"/>
            <a:ext cx="2816549" cy="1170399"/>
          </a:xfrm>
          <a:custGeom>
            <a:avLst/>
            <a:gdLst>
              <a:gd name="connsiteX0" fmla="*/ 0 w 2816549"/>
              <a:gd name="connsiteY0" fmla="*/ 0 h 1170399"/>
              <a:gd name="connsiteX1" fmla="*/ 535144 w 2816549"/>
              <a:gd name="connsiteY1" fmla="*/ 0 h 1170399"/>
              <a:gd name="connsiteX2" fmla="*/ 1013958 w 2816549"/>
              <a:gd name="connsiteY2" fmla="*/ 0 h 1170399"/>
              <a:gd name="connsiteX3" fmla="*/ 1633598 w 2816549"/>
              <a:gd name="connsiteY3" fmla="*/ 0 h 1170399"/>
              <a:gd name="connsiteX4" fmla="*/ 2168743 w 2816549"/>
              <a:gd name="connsiteY4" fmla="*/ 0 h 1170399"/>
              <a:gd name="connsiteX5" fmla="*/ 2816549 w 2816549"/>
              <a:gd name="connsiteY5" fmla="*/ 0 h 1170399"/>
              <a:gd name="connsiteX6" fmla="*/ 2816549 w 2816549"/>
              <a:gd name="connsiteY6" fmla="*/ 608607 h 1170399"/>
              <a:gd name="connsiteX7" fmla="*/ 2816549 w 2816549"/>
              <a:gd name="connsiteY7" fmla="*/ 1170399 h 1170399"/>
              <a:gd name="connsiteX8" fmla="*/ 2253239 w 2816549"/>
              <a:gd name="connsiteY8" fmla="*/ 1170399 h 1170399"/>
              <a:gd name="connsiteX9" fmla="*/ 1774426 w 2816549"/>
              <a:gd name="connsiteY9" fmla="*/ 1170399 h 1170399"/>
              <a:gd name="connsiteX10" fmla="*/ 1211116 w 2816549"/>
              <a:gd name="connsiteY10" fmla="*/ 1170399 h 1170399"/>
              <a:gd name="connsiteX11" fmla="*/ 647806 w 2816549"/>
              <a:gd name="connsiteY11" fmla="*/ 1170399 h 1170399"/>
              <a:gd name="connsiteX12" fmla="*/ 0 w 2816549"/>
              <a:gd name="connsiteY12" fmla="*/ 1170399 h 1170399"/>
              <a:gd name="connsiteX13" fmla="*/ 0 w 2816549"/>
              <a:gd name="connsiteY13" fmla="*/ 561792 h 1170399"/>
              <a:gd name="connsiteX14" fmla="*/ 0 w 2816549"/>
              <a:gd name="connsiteY14" fmla="*/ 0 h 117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6549" h="1170399" extrusionOk="0">
                <a:moveTo>
                  <a:pt x="0" y="0"/>
                </a:moveTo>
                <a:cubicBezTo>
                  <a:pt x="266696" y="25500"/>
                  <a:pt x="328048" y="10140"/>
                  <a:pt x="535144" y="0"/>
                </a:cubicBezTo>
                <a:cubicBezTo>
                  <a:pt x="742240" y="-10140"/>
                  <a:pt x="792102" y="23179"/>
                  <a:pt x="1013958" y="0"/>
                </a:cubicBezTo>
                <a:cubicBezTo>
                  <a:pt x="1235814" y="-23179"/>
                  <a:pt x="1396216" y="-16157"/>
                  <a:pt x="1633598" y="0"/>
                </a:cubicBezTo>
                <a:cubicBezTo>
                  <a:pt x="1870980" y="16157"/>
                  <a:pt x="1995253" y="13670"/>
                  <a:pt x="2168743" y="0"/>
                </a:cubicBezTo>
                <a:cubicBezTo>
                  <a:pt x="2342234" y="-13670"/>
                  <a:pt x="2598752" y="10257"/>
                  <a:pt x="2816549" y="0"/>
                </a:cubicBezTo>
                <a:cubicBezTo>
                  <a:pt x="2813180" y="182457"/>
                  <a:pt x="2799217" y="321322"/>
                  <a:pt x="2816549" y="608607"/>
                </a:cubicBezTo>
                <a:cubicBezTo>
                  <a:pt x="2833881" y="895892"/>
                  <a:pt x="2822068" y="904678"/>
                  <a:pt x="2816549" y="1170399"/>
                </a:cubicBezTo>
                <a:cubicBezTo>
                  <a:pt x="2701482" y="1150863"/>
                  <a:pt x="2386455" y="1148381"/>
                  <a:pt x="2253239" y="1170399"/>
                </a:cubicBezTo>
                <a:cubicBezTo>
                  <a:pt x="2120023" y="1192418"/>
                  <a:pt x="1965927" y="1186808"/>
                  <a:pt x="1774426" y="1170399"/>
                </a:cubicBezTo>
                <a:cubicBezTo>
                  <a:pt x="1582925" y="1153990"/>
                  <a:pt x="1462488" y="1148157"/>
                  <a:pt x="1211116" y="1170399"/>
                </a:cubicBezTo>
                <a:cubicBezTo>
                  <a:pt x="959744" y="1192642"/>
                  <a:pt x="843497" y="1187265"/>
                  <a:pt x="647806" y="1170399"/>
                </a:cubicBezTo>
                <a:cubicBezTo>
                  <a:pt x="452115" y="1153534"/>
                  <a:pt x="297731" y="1172251"/>
                  <a:pt x="0" y="1170399"/>
                </a:cubicBezTo>
                <a:cubicBezTo>
                  <a:pt x="-13880" y="1026333"/>
                  <a:pt x="15118" y="788067"/>
                  <a:pt x="0" y="561792"/>
                </a:cubicBezTo>
                <a:cubicBezTo>
                  <a:pt x="-15118" y="335517"/>
                  <a:pt x="1965" y="183897"/>
                  <a:pt x="0" y="0"/>
                </a:cubicBezTo>
                <a:close/>
              </a:path>
            </a:pathLst>
          </a:custGeom>
          <a:noFill/>
          <a:ln w="57150">
            <a:solidFill>
              <a:srgbClr val="555556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9663F8-AE35-4257-90AF-FB0F8BCDAC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44348">
            <a:off x="6305433" y="61842"/>
            <a:ext cx="1685939" cy="5708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1A8D03-927F-4B6C-B44B-0DB48E58D7E7}"/>
              </a:ext>
            </a:extLst>
          </p:cNvPr>
          <p:cNvSpPr txBox="1"/>
          <p:nvPr/>
        </p:nvSpPr>
        <p:spPr>
          <a:xfrm>
            <a:off x="7187347" y="438466"/>
            <a:ext cx="2115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err="1">
                <a:solidFill>
                  <a:srgbClr val="555556"/>
                </a:solidFill>
              </a:rPr>
              <a:t>Mae’r</a:t>
            </a:r>
            <a:r>
              <a:rPr lang="en-GB" sz="1200" i="1" dirty="0">
                <a:solidFill>
                  <a:srgbClr val="555556"/>
                </a:solidFill>
              </a:rPr>
              <a:t> </a:t>
            </a:r>
            <a:r>
              <a:rPr lang="en-GB" sz="1200" i="1" dirty="0" err="1">
                <a:solidFill>
                  <a:srgbClr val="555556"/>
                </a:solidFill>
              </a:rPr>
              <a:t>fwydlen</a:t>
            </a:r>
            <a:r>
              <a:rPr lang="en-GB" sz="1200" i="1" dirty="0">
                <a:solidFill>
                  <a:srgbClr val="555556"/>
                </a:solidFill>
              </a:rPr>
              <a:t> hon wedi’i </a:t>
            </a:r>
            <a:r>
              <a:rPr lang="en-GB" sz="1200" i="1" dirty="0" err="1">
                <a:solidFill>
                  <a:srgbClr val="555556"/>
                </a:solidFill>
              </a:rPr>
              <a:t>ddadansoddi</a:t>
            </a:r>
            <a:r>
              <a:rPr lang="en-GB" sz="1200" i="1" dirty="0">
                <a:solidFill>
                  <a:srgbClr val="555556"/>
                </a:solidFill>
              </a:rPr>
              <a:t> yn </a:t>
            </a:r>
            <a:r>
              <a:rPr lang="en-GB" sz="1200" i="1" dirty="0" err="1">
                <a:solidFill>
                  <a:srgbClr val="555556"/>
                </a:solidFill>
              </a:rPr>
              <a:t>unol</a:t>
            </a:r>
            <a:r>
              <a:rPr lang="en-GB" sz="1200" i="1" dirty="0">
                <a:solidFill>
                  <a:srgbClr val="555556"/>
                </a:solidFill>
              </a:rPr>
              <a:t> â </a:t>
            </a:r>
            <a:r>
              <a:rPr lang="en-GB" sz="1200" i="1" dirty="0" err="1">
                <a:solidFill>
                  <a:srgbClr val="555556"/>
                </a:solidFill>
              </a:rPr>
              <a:t>arweiniad</a:t>
            </a:r>
            <a:r>
              <a:rPr lang="en-GB" sz="1200" i="1" dirty="0">
                <a:solidFill>
                  <a:srgbClr val="555556"/>
                </a:solidFill>
              </a:rPr>
              <a:t> </a:t>
            </a:r>
            <a:r>
              <a:rPr lang="en-GB" sz="1200" i="1" dirty="0" err="1">
                <a:solidFill>
                  <a:srgbClr val="555556"/>
                </a:solidFill>
              </a:rPr>
              <a:t>llywodraeth</a:t>
            </a:r>
            <a:r>
              <a:rPr lang="en-GB" sz="1200" i="1" dirty="0">
                <a:solidFill>
                  <a:srgbClr val="555556"/>
                </a:solidFill>
              </a:rPr>
              <a:t> </a:t>
            </a:r>
            <a:r>
              <a:rPr lang="en-GB" sz="1200" i="1" dirty="0" err="1">
                <a:solidFill>
                  <a:srgbClr val="555556"/>
                </a:solidFill>
              </a:rPr>
              <a:t>Cymru</a:t>
            </a:r>
            <a:r>
              <a:rPr lang="en-GB" sz="1200" i="1" dirty="0">
                <a:solidFill>
                  <a:srgbClr val="555556"/>
                </a:solidFill>
              </a:rPr>
              <a:t> i </a:t>
            </a:r>
            <a:r>
              <a:rPr lang="en-GB" sz="1200" i="1" dirty="0" err="1">
                <a:solidFill>
                  <a:srgbClr val="555556"/>
                </a:solidFill>
              </a:rPr>
              <a:t>gwrdd</a:t>
            </a:r>
            <a:r>
              <a:rPr lang="en-GB" sz="1200" i="1" dirty="0">
                <a:solidFill>
                  <a:srgbClr val="555556"/>
                </a:solidFill>
              </a:rPr>
              <a:t> a </a:t>
            </a:r>
            <a:r>
              <a:rPr lang="en-GB" sz="1200" i="1" dirty="0" err="1">
                <a:solidFill>
                  <a:srgbClr val="555556"/>
                </a:solidFill>
              </a:rPr>
              <a:t>anghenion</a:t>
            </a:r>
            <a:r>
              <a:rPr lang="en-GB" sz="1200" i="1" dirty="0">
                <a:solidFill>
                  <a:srgbClr val="555556"/>
                </a:solidFill>
              </a:rPr>
              <a:t> </a:t>
            </a:r>
            <a:r>
              <a:rPr lang="en-GB" sz="1200" i="1" dirty="0" err="1">
                <a:solidFill>
                  <a:srgbClr val="555556"/>
                </a:solidFill>
              </a:rPr>
              <a:t>brotein</a:t>
            </a:r>
            <a:r>
              <a:rPr lang="en-GB" sz="1200" i="1" dirty="0">
                <a:solidFill>
                  <a:srgbClr val="555556"/>
                </a:solidFill>
              </a:rPr>
              <a:t>, </a:t>
            </a:r>
            <a:r>
              <a:rPr lang="en-GB" sz="1200" i="1" dirty="0" err="1">
                <a:solidFill>
                  <a:srgbClr val="555556"/>
                </a:solidFill>
              </a:rPr>
              <a:t>carbohydradau</a:t>
            </a:r>
            <a:r>
              <a:rPr lang="en-GB" sz="1200" i="1" dirty="0">
                <a:solidFill>
                  <a:srgbClr val="555556"/>
                </a:solidFill>
              </a:rPr>
              <a:t>, </a:t>
            </a:r>
            <a:r>
              <a:rPr lang="en-GB" sz="1200" i="1" dirty="0" err="1">
                <a:solidFill>
                  <a:srgbClr val="555556"/>
                </a:solidFill>
              </a:rPr>
              <a:t>braster</a:t>
            </a:r>
            <a:r>
              <a:rPr lang="en-GB" sz="1200" i="1" dirty="0">
                <a:solidFill>
                  <a:srgbClr val="555556"/>
                </a:solidFill>
              </a:rPr>
              <a:t>, </a:t>
            </a:r>
            <a:r>
              <a:rPr lang="en-GB" sz="1200" i="1" dirty="0" err="1">
                <a:solidFill>
                  <a:srgbClr val="555556"/>
                </a:solidFill>
              </a:rPr>
              <a:t>siwgr</a:t>
            </a:r>
            <a:r>
              <a:rPr lang="en-GB" sz="1200" i="1" dirty="0">
                <a:solidFill>
                  <a:srgbClr val="555556"/>
                </a:solidFill>
              </a:rPr>
              <a:t> a </a:t>
            </a:r>
            <a:r>
              <a:rPr lang="en-GB" sz="1200" i="1" dirty="0" err="1">
                <a:solidFill>
                  <a:srgbClr val="555556"/>
                </a:solidFill>
              </a:rPr>
              <a:t>halen</a:t>
            </a:r>
            <a:r>
              <a:rPr lang="en-GB" sz="1200" i="1" dirty="0">
                <a:solidFill>
                  <a:srgbClr val="555556"/>
                </a:solidFill>
              </a:rPr>
              <a:t> y disgyblion.</a:t>
            </a:r>
            <a:endParaRPr lang="en-GB" sz="1200" b="1" i="1" dirty="0">
              <a:solidFill>
                <a:srgbClr val="8C4088"/>
              </a:solidFill>
            </a:endParaRPr>
          </a:p>
        </p:txBody>
      </p:sp>
      <p:pic>
        <p:nvPicPr>
          <p:cNvPr id="27" name="Picture 2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D744CA7-D019-4F36-B5DF-CFE7C98BEF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43" y="603269"/>
            <a:ext cx="548953" cy="4682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9D8705E-B6C8-4A4D-8759-400F1076C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63" y="2888371"/>
            <a:ext cx="144000" cy="14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B3B4B7E-9AD4-4983-BF62-55E887AE07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55" y="2878232"/>
            <a:ext cx="144000" cy="144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F30671-F356-400A-B7ED-2E94D8683C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531" y="2904366"/>
            <a:ext cx="144000" cy="144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B73AF00-6D52-417B-B9D8-0F47669113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60" y="3473147"/>
            <a:ext cx="144000" cy="144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7425A3-0148-4A7B-93AF-C91168F789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00" y="3672013"/>
            <a:ext cx="144000" cy="144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4FCA3E4-A073-4AFB-A15F-D2E840336D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961" y="3109093"/>
            <a:ext cx="144000" cy="144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643D3C5-C1EE-4ACF-98F3-A7467E8041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579" y="3393274"/>
            <a:ext cx="144000" cy="144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D480F86-88E9-4306-9367-33E9E3B6ED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96" y="9441542"/>
            <a:ext cx="144000" cy="144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F3CB27D-94EC-4C66-BD2C-AE6D5493BA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03" y="9441542"/>
            <a:ext cx="144000" cy="144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3DA03CE-D059-4CC3-AD36-200581E87C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81" y="9521475"/>
            <a:ext cx="144000" cy="144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E1DAF3F-DB6D-4482-BAC1-4C42355C34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06" y="9730570"/>
            <a:ext cx="144000" cy="1440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D2F778D-D445-4B00-8E68-149E60C444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19" y="3545147"/>
            <a:ext cx="144000" cy="144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7638B20-2E87-41E6-86C7-2618BDF5A9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455" y="9441542"/>
            <a:ext cx="144000" cy="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57658" y="8668623"/>
            <a:ext cx="318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rgbClr val="8C4088"/>
                </a:solidFill>
                <a:latin typeface="Comic Sans MS" panose="030F0702030302020204" pitchFamily="66" charset="0"/>
              </a:rPr>
              <a:t>Dewis Salad </a:t>
            </a:r>
            <a:r>
              <a:rPr lang="en-GB" sz="1800" dirty="0" err="1">
                <a:solidFill>
                  <a:srgbClr val="8C4088"/>
                </a:solidFill>
                <a:latin typeface="Comic Sans MS" panose="030F0702030302020204" pitchFamily="66" charset="0"/>
              </a:rPr>
              <a:t>Dyddiol</a:t>
            </a:r>
            <a:endParaRPr lang="en-GB" sz="1800" dirty="0">
              <a:solidFill>
                <a:srgbClr val="2D658A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6F05B9E-94DD-401A-8299-FF3E69669BD4}"/>
              </a:ext>
            </a:extLst>
          </p:cNvPr>
          <p:cNvCxnSpPr/>
          <p:nvPr/>
        </p:nvCxnSpPr>
        <p:spPr>
          <a:xfrm>
            <a:off x="11784961" y="8673152"/>
            <a:ext cx="0" cy="1491839"/>
          </a:xfrm>
          <a:prstGeom prst="line">
            <a:avLst/>
          </a:prstGeom>
          <a:ln w="38100">
            <a:solidFill>
              <a:srgbClr val="2D6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62583"/>
              </p:ext>
            </p:extLst>
          </p:nvPr>
        </p:nvGraphicFramePr>
        <p:xfrm>
          <a:off x="9315118" y="9895787"/>
          <a:ext cx="179597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8" name="Picture 97">
            <a:extLst>
              <a:ext uri="{FF2B5EF4-FFF2-40B4-BE49-F238E27FC236}">
                <a16:creationId xmlns:a16="http://schemas.microsoft.com/office/drawing/2014/main" id="{F4FCA3E4-A073-4AFB-A15F-D2E840336D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961" y="3575054"/>
            <a:ext cx="144000" cy="144000"/>
          </a:xfrm>
          <a:prstGeom prst="rect">
            <a:avLst/>
          </a:prstGeom>
        </p:spPr>
      </p:pic>
      <p:sp>
        <p:nvSpPr>
          <p:cNvPr id="100" name="Text Box 2"/>
          <p:cNvSpPr txBox="1">
            <a:spLocks noChangeArrowheads="1"/>
          </p:cNvSpPr>
          <p:nvPr/>
        </p:nvSpPr>
        <p:spPr bwMode="auto">
          <a:xfrm>
            <a:off x="3659072" y="4654075"/>
            <a:ext cx="2693542" cy="148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cy-GB" sz="1050" b="1" dirty="0"/>
              <a:t>Cyw iâr Tysganaidd a Phasta</a:t>
            </a:r>
            <a:endParaRPr lang="en-GB" sz="1050" dirty="0"/>
          </a:p>
          <a:p>
            <a:pPr algn="ctr"/>
            <a:r>
              <a:rPr lang="en-GB" sz="1050" dirty="0"/>
              <a:t> </a:t>
            </a:r>
            <a:r>
              <a:rPr lang="cy-GB" sz="1050" dirty="0"/>
              <a:t>Gyda corn melys, bara garlleg.  </a:t>
            </a:r>
            <a:endParaRPr lang="en-GB" sz="1050" dirty="0"/>
          </a:p>
          <a:p>
            <a:pPr algn="ctr"/>
            <a:r>
              <a:rPr lang="cy-GB" sz="1050" i="1" dirty="0"/>
              <a:t>*neu* </a:t>
            </a:r>
            <a:endParaRPr lang="en-GB" sz="1050" dirty="0"/>
          </a:p>
          <a:p>
            <a:pPr algn="ctr"/>
            <a:r>
              <a:rPr lang="cy-GB" sz="1050" b="1" i="1" dirty="0"/>
              <a:t>Cawl Llysiau Iach a rholyn</a:t>
            </a:r>
          </a:p>
          <a:p>
            <a:pPr algn="ctr"/>
            <a:endParaRPr lang="en-GB" sz="1050" dirty="0"/>
          </a:p>
          <a:p>
            <a:pPr algn="ctr"/>
            <a:r>
              <a:rPr lang="en-GB" sz="1050" b="1" dirty="0"/>
              <a:t> </a:t>
            </a:r>
            <a:r>
              <a:rPr lang="cy-GB" sz="1050" b="1" dirty="0"/>
              <a:t>Jeli Ffrwythau a Ffrwythau Ffres</a:t>
            </a:r>
            <a:endParaRPr lang="en-GB" sz="1050" dirty="0"/>
          </a:p>
        </p:txBody>
      </p:sp>
      <p:sp>
        <p:nvSpPr>
          <p:cNvPr id="101" name="Text Box 2"/>
          <p:cNvSpPr txBox="1">
            <a:spLocks noChangeArrowheads="1"/>
          </p:cNvSpPr>
          <p:nvPr/>
        </p:nvSpPr>
        <p:spPr bwMode="auto">
          <a:xfrm>
            <a:off x="784764" y="4681968"/>
            <a:ext cx="2693542" cy="146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cy-GB" sz="1100" b="1" dirty="0"/>
              <a:t>Selsig pobi bbq gludiog</a:t>
            </a:r>
            <a:endParaRPr lang="en-GB" sz="1100" dirty="0"/>
          </a:p>
          <a:p>
            <a:pPr algn="ctr"/>
            <a:r>
              <a:rPr lang="cy-GB" sz="1100" i="1" dirty="0"/>
              <a:t>*neu* </a:t>
            </a:r>
            <a:endParaRPr lang="en-GB" sz="1100" dirty="0"/>
          </a:p>
          <a:p>
            <a:pPr algn="ctr"/>
            <a:r>
              <a:rPr lang="cy-GB" sz="1100" b="1" i="1" dirty="0"/>
              <a:t>Selsig feganwedi’i bobi </a:t>
            </a:r>
            <a:r>
              <a:rPr lang="cy-GB" sz="1100" b="1" dirty="0"/>
              <a:t>â</a:t>
            </a:r>
            <a:r>
              <a:rPr lang="cy-GB" sz="1100" b="1" i="1" dirty="0"/>
              <a:t> bbq gludiog</a:t>
            </a:r>
            <a:endParaRPr lang="en-GB" sz="1100" dirty="0"/>
          </a:p>
          <a:p>
            <a:pPr algn="ctr"/>
            <a:r>
              <a:rPr lang="cy-GB" sz="1100" dirty="0"/>
              <a:t>Gyda thatws stwnsh, a phys gardd</a:t>
            </a:r>
          </a:p>
          <a:p>
            <a:pPr algn="ctr"/>
            <a:endParaRPr lang="en-GB" sz="1100" dirty="0"/>
          </a:p>
          <a:p>
            <a:pPr algn="ctr"/>
            <a:r>
              <a:rPr lang="cy-GB" sz="1100" b="1" dirty="0"/>
              <a:t>Iogwrt Ffrwythau Llaeth y Llan a Ffrwythau Ffres</a:t>
            </a:r>
            <a:endParaRPr lang="en-GB" sz="1100" dirty="0"/>
          </a:p>
        </p:txBody>
      </p:sp>
      <p:sp>
        <p:nvSpPr>
          <p:cNvPr id="102" name="Text Box 2"/>
          <p:cNvSpPr txBox="1">
            <a:spLocks noChangeArrowheads="1"/>
          </p:cNvSpPr>
          <p:nvPr/>
        </p:nvSpPr>
        <p:spPr bwMode="auto">
          <a:xfrm>
            <a:off x="6526306" y="4681846"/>
            <a:ext cx="2719294" cy="146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cy-GB" sz="1000" b="1" dirty="0"/>
              <a:t>Cinio Twrci Rhost y Dydd</a:t>
            </a:r>
            <a:r>
              <a:rPr lang="cy-GB" sz="1000" dirty="0"/>
              <a:t>.</a:t>
            </a:r>
            <a:endParaRPr lang="en-GB" sz="1000" dirty="0"/>
          </a:p>
          <a:p>
            <a:pPr algn="ctr"/>
            <a:r>
              <a:rPr lang="cy-GB" sz="1000" i="1" dirty="0"/>
              <a:t>*neu* </a:t>
            </a:r>
            <a:endParaRPr lang="en-GB" sz="1000" dirty="0"/>
          </a:p>
          <a:p>
            <a:pPr algn="ctr"/>
            <a:r>
              <a:rPr lang="cy-GB" sz="1000" b="1" dirty="0"/>
              <a:t>Cinio Rhost Llysieuol y Dydd</a:t>
            </a:r>
            <a:endParaRPr lang="en-GB" sz="1000" dirty="0"/>
          </a:p>
          <a:p>
            <a:pPr algn="ctr"/>
            <a:r>
              <a:rPr lang="cy-GB" sz="1000" dirty="0"/>
              <a:t>Gyda thatws rhost, moron, ffa gwyrdd a phwdin Swydd Efrog.</a:t>
            </a:r>
          </a:p>
          <a:p>
            <a:pPr algn="ctr"/>
            <a:endParaRPr lang="en-GB" sz="1000" dirty="0"/>
          </a:p>
          <a:p>
            <a:pPr algn="ctr"/>
            <a:r>
              <a:rPr lang="cy-GB" sz="1000" b="1" dirty="0"/>
              <a:t>Fflapjac Ceirch a Ffrwythau Ffres</a:t>
            </a:r>
            <a:endParaRPr lang="en-GB" sz="1000" dirty="0"/>
          </a:p>
        </p:txBody>
      </p:sp>
      <p:sp>
        <p:nvSpPr>
          <p:cNvPr id="103" name="Text Box 2"/>
          <p:cNvSpPr txBox="1">
            <a:spLocks noChangeArrowheads="1"/>
          </p:cNvSpPr>
          <p:nvPr/>
        </p:nvSpPr>
        <p:spPr bwMode="auto">
          <a:xfrm>
            <a:off x="9433859" y="4544153"/>
            <a:ext cx="2671482" cy="167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cy-GB" sz="1100" b="1" dirty="0"/>
              <a:t>Ffiled pysgod wedi'u pobi</a:t>
            </a:r>
          </a:p>
          <a:p>
            <a:pPr algn="ctr"/>
            <a:r>
              <a:rPr lang="cy-GB" sz="1100" dirty="0"/>
              <a:t>Gyda thatws Stwnsh Hufennog a Ffa Pob</a:t>
            </a:r>
            <a:endParaRPr lang="en-GB" sz="1100" dirty="0"/>
          </a:p>
          <a:p>
            <a:pPr algn="ctr"/>
            <a:r>
              <a:rPr lang="en-GB" sz="1100" dirty="0"/>
              <a:t> </a:t>
            </a:r>
            <a:r>
              <a:rPr lang="cy-GB" sz="1100" i="1" dirty="0"/>
              <a:t>*neu* </a:t>
            </a:r>
            <a:endParaRPr lang="en-GB" sz="1100" dirty="0"/>
          </a:p>
          <a:p>
            <a:pPr algn="ctr"/>
            <a:r>
              <a:rPr lang="cy-GB" sz="1100" b="1" dirty="0"/>
              <a:t>Chilli Dim Carne</a:t>
            </a:r>
            <a:endParaRPr lang="en-GB" sz="1100" dirty="0"/>
          </a:p>
          <a:p>
            <a:pPr algn="ctr"/>
            <a:r>
              <a:rPr lang="cy-GB" sz="1100" dirty="0"/>
              <a:t>Miins chilli gyda resi a pys</a:t>
            </a:r>
            <a:endParaRPr lang="en-GB" sz="1100" dirty="0"/>
          </a:p>
          <a:p>
            <a:pPr algn="ctr"/>
            <a:endParaRPr lang="cy-GB" sz="1100" b="1" dirty="0"/>
          </a:p>
          <a:p>
            <a:pPr algn="ctr"/>
            <a:r>
              <a:rPr lang="cy-GB" sz="1100" b="1" dirty="0"/>
              <a:t>Iogwrt Ffrwythau Llaeth y Llan a</a:t>
            </a:r>
          </a:p>
          <a:p>
            <a:pPr algn="ctr"/>
            <a:r>
              <a:rPr lang="cy-GB" sz="1100" b="1" dirty="0"/>
              <a:t> Ffrwythau Ffres</a:t>
            </a:r>
            <a:endParaRPr lang="en-GB" sz="1100" dirty="0"/>
          </a:p>
        </p:txBody>
      </p: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12327554" y="4678714"/>
            <a:ext cx="2671482" cy="143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cy-GB" sz="1000" b="1" dirty="0"/>
              <a:t>Nygets Cyw Iâr</a:t>
            </a:r>
            <a:endParaRPr lang="en-GB" sz="1000" dirty="0"/>
          </a:p>
          <a:p>
            <a:pPr algn="ctr"/>
            <a:r>
              <a:rPr lang="cy-GB" sz="1000" dirty="0"/>
              <a:t>Gyda sglodion a ffyn llysiau</a:t>
            </a:r>
            <a:endParaRPr lang="en-GB" sz="1000" dirty="0"/>
          </a:p>
          <a:p>
            <a:pPr algn="ctr"/>
            <a:r>
              <a:rPr lang="cy-GB" sz="1000" i="1" dirty="0"/>
              <a:t>*neu* </a:t>
            </a:r>
            <a:endParaRPr lang="en-GB" sz="1000" dirty="0"/>
          </a:p>
          <a:p>
            <a:pPr algn="ctr"/>
            <a:r>
              <a:rPr lang="cy-GB" sz="1000" b="1" dirty="0"/>
              <a:t>Pentwr o Dortilas Llysiau </a:t>
            </a:r>
            <a:endParaRPr lang="en-GB" sz="1000" b="1" dirty="0"/>
          </a:p>
          <a:p>
            <a:pPr algn="ctr"/>
            <a:r>
              <a:rPr lang="cy-GB" sz="1000" dirty="0"/>
              <a:t>Gyda sglodion a ffyn llysiau</a:t>
            </a:r>
          </a:p>
          <a:p>
            <a:pPr algn="ctr"/>
            <a:endParaRPr lang="en-GB" sz="1000" dirty="0"/>
          </a:p>
          <a:p>
            <a:pPr algn="ctr"/>
            <a:r>
              <a:rPr lang="en-GB" sz="1000" b="1" dirty="0"/>
              <a:t> </a:t>
            </a:r>
            <a:r>
              <a:rPr lang="cy-GB" sz="1000" b="1" dirty="0"/>
              <a:t>Cacen Ŷd Coco a Ffrwythau Ffres</a:t>
            </a:r>
            <a:endParaRPr lang="en-GB" sz="1000" dirty="0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603A001F-9469-425D-B93E-68329911A1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98" y="5196746"/>
            <a:ext cx="144000" cy="14400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7B15AB7A-D3D5-4F02-99DE-BCFE303CC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20" y="5484552"/>
            <a:ext cx="144000" cy="14400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41929F03-F29A-45F7-B0B4-04C43DDEC6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310" y="4957375"/>
            <a:ext cx="144000" cy="14400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6C04E199-F31E-4DD4-B6A2-C7E6F2F919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15" y="5008050"/>
            <a:ext cx="144000" cy="14400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8EE73894-0F5F-4770-B172-AC659D98C5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12" y="5720076"/>
            <a:ext cx="144000" cy="14400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6870A8E9-03D5-4590-8C84-B3ACAE4BE4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06" y="5633449"/>
            <a:ext cx="144000" cy="1440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1F359AB9-72AA-4513-9F2C-D4AC1415BF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295" y="5791205"/>
            <a:ext cx="144000" cy="1440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41929F03-F29A-45F7-B0B4-04C43DDEC6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665" y="5585189"/>
            <a:ext cx="144000" cy="144000"/>
          </a:xfrm>
          <a:prstGeom prst="rect">
            <a:avLst/>
          </a:prstGeom>
        </p:spPr>
      </p:pic>
      <p:sp>
        <p:nvSpPr>
          <p:cNvPr id="115" name="Text Box 2"/>
          <p:cNvSpPr txBox="1">
            <a:spLocks noChangeArrowheads="1"/>
          </p:cNvSpPr>
          <p:nvPr/>
        </p:nvSpPr>
        <p:spPr bwMode="auto">
          <a:xfrm>
            <a:off x="9460464" y="6759729"/>
            <a:ext cx="2695390" cy="154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cy-GB" sz="1000" b="1" dirty="0"/>
              <a:t>Brecwast Mawr </a:t>
            </a:r>
            <a:endParaRPr lang="en-GB" sz="1000" dirty="0"/>
          </a:p>
          <a:p>
            <a:pPr algn="ctr"/>
            <a:r>
              <a:rPr lang="cy-GB" sz="1000" dirty="0"/>
              <a:t> Cig moch, Hash Brown, omlet buarth a Ffa Pob</a:t>
            </a:r>
            <a:endParaRPr lang="en-GB" sz="1000" dirty="0"/>
          </a:p>
          <a:p>
            <a:pPr algn="ctr"/>
            <a:r>
              <a:rPr lang="cy-GB" sz="1000" i="1" dirty="0"/>
              <a:t>*neu* </a:t>
            </a:r>
            <a:endParaRPr lang="en-GB" sz="1000" dirty="0"/>
          </a:p>
          <a:p>
            <a:pPr algn="ctr"/>
            <a:r>
              <a:rPr lang="cy-GB" sz="1000" b="1" dirty="0"/>
              <a:t>Brecwast Llysieuol Mawr</a:t>
            </a:r>
            <a:endParaRPr lang="en-GB" sz="1000" dirty="0"/>
          </a:p>
          <a:p>
            <a:pPr algn="ctr"/>
            <a:r>
              <a:rPr lang="cy-GB" sz="1000" dirty="0"/>
              <a:t>Selsig fegan, Hash Brown, Omlet buarth a Ffa Pob</a:t>
            </a:r>
            <a:endParaRPr lang="en-GB" sz="1000" dirty="0"/>
          </a:p>
          <a:p>
            <a:pPr algn="ctr"/>
            <a:r>
              <a:rPr lang="cy-GB" sz="1000" b="1" dirty="0"/>
              <a:t>Iogwrt Ffrwythau Llaeth y Llan a Ffrwythau Ffres</a:t>
            </a:r>
            <a:endParaRPr lang="en-GB" sz="1000" dirty="0"/>
          </a:p>
        </p:txBody>
      </p:sp>
      <p:sp>
        <p:nvSpPr>
          <p:cNvPr id="116" name="Text Box 2"/>
          <p:cNvSpPr txBox="1">
            <a:spLocks noChangeArrowheads="1"/>
          </p:cNvSpPr>
          <p:nvPr/>
        </p:nvSpPr>
        <p:spPr bwMode="auto">
          <a:xfrm>
            <a:off x="775239" y="6759729"/>
            <a:ext cx="2693542" cy="160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cy-GB" sz="1100" b="1" dirty="0"/>
              <a:t>Peli Cig a Phasta</a:t>
            </a:r>
            <a:endParaRPr lang="en-GB" sz="1100" dirty="0"/>
          </a:p>
          <a:p>
            <a:pPr algn="ctr"/>
            <a:r>
              <a:rPr lang="cy-GB" sz="1100" i="1" dirty="0"/>
              <a:t>*neu* </a:t>
            </a:r>
            <a:endParaRPr lang="en-GB" sz="1100" dirty="0"/>
          </a:p>
          <a:p>
            <a:pPr algn="ctr"/>
            <a:r>
              <a:rPr lang="cy-GB" sz="1100" b="1" dirty="0"/>
              <a:t>Peli Llysieuol a Phasta</a:t>
            </a:r>
            <a:r>
              <a:rPr lang="cy-GB" sz="1100" dirty="0"/>
              <a:t> </a:t>
            </a:r>
            <a:endParaRPr lang="en-GB" sz="1100" dirty="0"/>
          </a:p>
          <a:p>
            <a:pPr algn="ctr"/>
            <a:r>
              <a:rPr lang="cy-GB" sz="1100" dirty="0"/>
              <a:t>Peli llysieuol mewn saws tomato gyda phys a bara garlleg</a:t>
            </a:r>
            <a:endParaRPr lang="en-GB" sz="1100" dirty="0"/>
          </a:p>
          <a:p>
            <a:pPr algn="ctr"/>
            <a:r>
              <a:rPr lang="cy-GB" sz="1100" b="1" dirty="0"/>
              <a:t>Iogwrt Ffrwythau Llaeth y Llan a Ffrwythau Ffres</a:t>
            </a:r>
            <a:endParaRPr lang="en-GB" sz="1100" dirty="0"/>
          </a:p>
        </p:txBody>
      </p:sp>
      <p:sp>
        <p:nvSpPr>
          <p:cNvPr id="117" name="Text Box 2"/>
          <p:cNvSpPr txBox="1">
            <a:spLocks noChangeArrowheads="1"/>
          </p:cNvSpPr>
          <p:nvPr/>
        </p:nvSpPr>
        <p:spPr bwMode="auto">
          <a:xfrm>
            <a:off x="3681437" y="6706982"/>
            <a:ext cx="2683110" cy="165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cy-GB" sz="1100" b="1" dirty="0"/>
              <a:t>Poced Calzone gyda ham a chaws</a:t>
            </a:r>
            <a:endParaRPr lang="en-GB" sz="1100" dirty="0"/>
          </a:p>
          <a:p>
            <a:pPr algn="ctr"/>
            <a:r>
              <a:rPr lang="cy-GB" sz="1100" i="1" dirty="0"/>
              <a:t>*neu* </a:t>
            </a:r>
            <a:endParaRPr lang="en-GB" sz="1100" dirty="0"/>
          </a:p>
          <a:p>
            <a:pPr algn="ctr"/>
            <a:r>
              <a:rPr lang="cy-GB" sz="1100" b="1" dirty="0"/>
              <a:t>Poced Calzone caws a thomato</a:t>
            </a:r>
            <a:endParaRPr lang="en-GB" sz="1100" dirty="0"/>
          </a:p>
          <a:p>
            <a:pPr algn="ctr"/>
            <a:r>
              <a:rPr lang="cy-GB" sz="1100" dirty="0"/>
              <a:t>Gyda thalpiau tatw a cholslo</a:t>
            </a:r>
            <a:endParaRPr lang="en-GB" sz="1100" dirty="0"/>
          </a:p>
          <a:p>
            <a:pPr algn="ctr"/>
            <a:r>
              <a:rPr lang="en-GB" sz="1100" b="1" dirty="0"/>
              <a:t> </a:t>
            </a:r>
            <a:endParaRPr lang="en-GB" sz="1100" dirty="0"/>
          </a:p>
          <a:p>
            <a:pPr algn="ctr"/>
            <a:r>
              <a:rPr lang="cy-GB" sz="1100" b="1" dirty="0"/>
              <a:t>Bisgedi Wedi’u Pobi a Ffrwythau Ffres</a:t>
            </a:r>
            <a:endParaRPr lang="en-GB" sz="1100" dirty="0"/>
          </a:p>
        </p:txBody>
      </p:sp>
      <p:sp>
        <p:nvSpPr>
          <p:cNvPr id="118" name="Text Box 2"/>
          <p:cNvSpPr txBox="1">
            <a:spLocks noChangeArrowheads="1"/>
          </p:cNvSpPr>
          <p:nvPr/>
        </p:nvSpPr>
        <p:spPr bwMode="auto">
          <a:xfrm>
            <a:off x="6528526" y="6853449"/>
            <a:ext cx="2719294" cy="150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cy-GB" sz="1050" b="1" dirty="0"/>
              <a:t>Cinio Cyw Iâr Rhost y Dydd</a:t>
            </a:r>
            <a:endParaRPr lang="en-GB" sz="1050" dirty="0"/>
          </a:p>
          <a:p>
            <a:pPr algn="ctr"/>
            <a:r>
              <a:rPr lang="cy-GB" sz="1050" i="1" dirty="0"/>
              <a:t>*neu* </a:t>
            </a:r>
            <a:endParaRPr lang="en-GB" sz="1050" dirty="0"/>
          </a:p>
          <a:p>
            <a:pPr algn="ctr"/>
            <a:r>
              <a:rPr lang="cy-GB" sz="1050" b="1" dirty="0"/>
              <a:t>Cinio Rhost Llysieuol y Dydd</a:t>
            </a:r>
            <a:endParaRPr lang="en-GB" sz="1050" dirty="0"/>
          </a:p>
          <a:p>
            <a:pPr algn="ctr"/>
            <a:r>
              <a:rPr lang="cy-GB" sz="1050" dirty="0"/>
              <a:t>Gyda thatws stwnsh a phys gardd, moron a phwdin Swydd Efrog</a:t>
            </a:r>
            <a:endParaRPr lang="en-GB" sz="1050" dirty="0"/>
          </a:p>
          <a:p>
            <a:pPr algn="ctr"/>
            <a:r>
              <a:rPr lang="en-US" sz="1050" dirty="0"/>
              <a:t> </a:t>
            </a:r>
            <a:endParaRPr lang="en-GB" sz="1050" dirty="0"/>
          </a:p>
          <a:p>
            <a:pPr algn="ctr"/>
            <a:r>
              <a:rPr lang="en-GB" sz="1050" b="1" dirty="0"/>
              <a:t> </a:t>
            </a:r>
            <a:r>
              <a:rPr lang="cy-GB" sz="1050" b="1" dirty="0"/>
              <a:t>Fflapjac Ffrwythau a Ffrwythau Ffres</a:t>
            </a:r>
            <a:endParaRPr lang="en-GB" sz="1050" dirty="0"/>
          </a:p>
        </p:txBody>
      </p:sp>
      <p:sp>
        <p:nvSpPr>
          <p:cNvPr id="119" name="Text Box 2"/>
          <p:cNvSpPr txBox="1">
            <a:spLocks noChangeArrowheads="1"/>
          </p:cNvSpPr>
          <p:nvPr/>
        </p:nvSpPr>
        <p:spPr bwMode="auto">
          <a:xfrm>
            <a:off x="12233541" y="6826136"/>
            <a:ext cx="2671482" cy="14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cy-GB" sz="1050" b="1" dirty="0"/>
              <a:t>Byrgyr Cyw Iâr mewn Bynsen</a:t>
            </a:r>
            <a:endParaRPr lang="en-GB" sz="1050" dirty="0"/>
          </a:p>
          <a:p>
            <a:pPr algn="ctr"/>
            <a:r>
              <a:rPr lang="cy-GB" sz="1050" i="1" dirty="0"/>
              <a:t>*neu* </a:t>
            </a:r>
            <a:endParaRPr lang="en-GB" sz="1050" dirty="0"/>
          </a:p>
          <a:p>
            <a:pPr algn="ctr"/>
            <a:r>
              <a:rPr lang="cy-GB" sz="1050" b="1" dirty="0"/>
              <a:t>Goujons Penfras wedi’u pobi</a:t>
            </a:r>
            <a:endParaRPr lang="en-GB" sz="1050" dirty="0"/>
          </a:p>
          <a:p>
            <a:pPr algn="ctr"/>
            <a:r>
              <a:rPr lang="cy-GB" sz="1050" dirty="0"/>
              <a:t>Gyda sglodion a ffyn llysiau</a:t>
            </a:r>
            <a:endParaRPr lang="en-GB" sz="1050" dirty="0"/>
          </a:p>
          <a:p>
            <a:pPr algn="ctr"/>
            <a:r>
              <a:rPr lang="en-US" sz="1050" b="1" dirty="0"/>
              <a:t> </a:t>
            </a:r>
            <a:endParaRPr lang="en-GB" sz="1050" dirty="0"/>
          </a:p>
          <a:p>
            <a:pPr algn="ctr"/>
            <a:r>
              <a:rPr lang="cy-GB" sz="1050" b="1" dirty="0"/>
              <a:t>Cacen Krispie Coco a Ffrwythau Ffres</a:t>
            </a:r>
            <a:endParaRPr lang="en-GB" sz="1050" dirty="0"/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F10A2D4F-FB98-4B97-9F82-D3543D3007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815" y="7574503"/>
            <a:ext cx="144000" cy="14400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A8F8B912-B90B-46F1-8688-46F1F6819A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890" y="8013857"/>
            <a:ext cx="144000" cy="1440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CD57CA68-3E89-4EEF-AD62-CBC41643D6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851" y="7151591"/>
            <a:ext cx="144000" cy="14400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3BCB1A13-01D7-4F41-A70B-4D0137F47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68" y="7091608"/>
            <a:ext cx="144000" cy="1440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68ECCD67-2635-4789-A373-52B99E28EA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531" y="7207957"/>
            <a:ext cx="144000" cy="1440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67AB49F-8E57-4F4C-B493-6CC28860F3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851" y="7836881"/>
            <a:ext cx="144000" cy="14400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B57F874C-2AF9-4D4E-9351-E78DE39243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606" y="7856999"/>
            <a:ext cx="144000" cy="1440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2DE98EA1-573D-4F29-888B-5436C0C2D9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915" y="7697425"/>
            <a:ext cx="144000" cy="14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5626" y="10218350"/>
            <a:ext cx="5298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</a:rPr>
              <a:t>*** </a:t>
            </a:r>
            <a:r>
              <a:rPr lang="en-GB" sz="1200" dirty="0" err="1">
                <a:solidFill>
                  <a:schemeClr val="accent1"/>
                </a:solidFill>
              </a:rPr>
              <a:t>Sylwch</a:t>
            </a:r>
            <a:r>
              <a:rPr lang="en-GB" sz="1200" dirty="0">
                <a:solidFill>
                  <a:schemeClr val="accent1"/>
                </a:solidFill>
              </a:rPr>
              <a:t> gall </a:t>
            </a:r>
            <a:r>
              <a:rPr lang="en-GB" sz="1200" dirty="0" err="1">
                <a:solidFill>
                  <a:schemeClr val="accent1"/>
                </a:solidFill>
              </a:rPr>
              <a:t>ein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bwydlenni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newid</a:t>
            </a:r>
            <a:r>
              <a:rPr lang="en-GB" sz="1200" dirty="0">
                <a:solidFill>
                  <a:schemeClr val="accent1"/>
                </a:solidFill>
              </a:rPr>
              <a:t> a </a:t>
            </a:r>
            <a:r>
              <a:rPr lang="en-GB" sz="1200" dirty="0" err="1">
                <a:solidFill>
                  <a:schemeClr val="accent1"/>
                </a:solidFill>
              </a:rPr>
              <a:t>bydd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yn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ddibynnol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argaeledd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ledled</a:t>
            </a:r>
            <a:r>
              <a:rPr lang="en-GB" sz="1200" dirty="0">
                <a:solidFill>
                  <a:schemeClr val="accent1"/>
                </a:solidFill>
              </a:rPr>
              <a:t> y </a:t>
            </a:r>
            <a:r>
              <a:rPr lang="en-GB" sz="1200" dirty="0" err="1">
                <a:solidFill>
                  <a:schemeClr val="accent1"/>
                </a:solidFill>
              </a:rPr>
              <a:t>wlad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77" name="Rectangle 5">
            <a:extLst>
              <a:ext uri="{FF2B5EF4-FFF2-40B4-BE49-F238E27FC236}">
                <a16:creationId xmlns:a16="http://schemas.microsoft.com/office/drawing/2014/main" id="{54425391-5D57-4CC7-89E1-8BAA6BB96B9B}"/>
              </a:ext>
            </a:extLst>
          </p:cNvPr>
          <p:cNvSpPr/>
          <p:nvPr/>
        </p:nvSpPr>
        <p:spPr>
          <a:xfrm>
            <a:off x="9460463" y="409581"/>
            <a:ext cx="1818385" cy="1053619"/>
          </a:xfrm>
          <a:custGeom>
            <a:avLst/>
            <a:gdLst>
              <a:gd name="connsiteX0" fmla="*/ 0 w 1818385"/>
              <a:gd name="connsiteY0" fmla="*/ 0 h 1053619"/>
              <a:gd name="connsiteX1" fmla="*/ 587944 w 1818385"/>
              <a:gd name="connsiteY1" fmla="*/ 0 h 1053619"/>
              <a:gd name="connsiteX2" fmla="*/ 1139521 w 1818385"/>
              <a:gd name="connsiteY2" fmla="*/ 0 h 1053619"/>
              <a:gd name="connsiteX3" fmla="*/ 1818385 w 1818385"/>
              <a:gd name="connsiteY3" fmla="*/ 0 h 1053619"/>
              <a:gd name="connsiteX4" fmla="*/ 1818385 w 1818385"/>
              <a:gd name="connsiteY4" fmla="*/ 516273 h 1053619"/>
              <a:gd name="connsiteX5" fmla="*/ 1818385 w 1818385"/>
              <a:gd name="connsiteY5" fmla="*/ 1053619 h 1053619"/>
              <a:gd name="connsiteX6" fmla="*/ 1248624 w 1818385"/>
              <a:gd name="connsiteY6" fmla="*/ 1053619 h 1053619"/>
              <a:gd name="connsiteX7" fmla="*/ 678864 w 1818385"/>
              <a:gd name="connsiteY7" fmla="*/ 1053619 h 1053619"/>
              <a:gd name="connsiteX8" fmla="*/ 0 w 1818385"/>
              <a:gd name="connsiteY8" fmla="*/ 1053619 h 1053619"/>
              <a:gd name="connsiteX9" fmla="*/ 0 w 1818385"/>
              <a:gd name="connsiteY9" fmla="*/ 558418 h 1053619"/>
              <a:gd name="connsiteX10" fmla="*/ 0 w 1818385"/>
              <a:gd name="connsiteY10" fmla="*/ 0 h 105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8385" h="1053619" extrusionOk="0">
                <a:moveTo>
                  <a:pt x="0" y="0"/>
                </a:moveTo>
                <a:cubicBezTo>
                  <a:pt x="124403" y="-15753"/>
                  <a:pt x="314949" y="-11080"/>
                  <a:pt x="587944" y="0"/>
                </a:cubicBezTo>
                <a:cubicBezTo>
                  <a:pt x="860939" y="11080"/>
                  <a:pt x="961759" y="-1112"/>
                  <a:pt x="1139521" y="0"/>
                </a:cubicBezTo>
                <a:cubicBezTo>
                  <a:pt x="1317283" y="1112"/>
                  <a:pt x="1484290" y="-4500"/>
                  <a:pt x="1818385" y="0"/>
                </a:cubicBezTo>
                <a:cubicBezTo>
                  <a:pt x="1841237" y="176656"/>
                  <a:pt x="1809555" y="368352"/>
                  <a:pt x="1818385" y="516273"/>
                </a:cubicBezTo>
                <a:cubicBezTo>
                  <a:pt x="1827215" y="664194"/>
                  <a:pt x="1808809" y="890363"/>
                  <a:pt x="1818385" y="1053619"/>
                </a:cubicBezTo>
                <a:cubicBezTo>
                  <a:pt x="1569787" y="1074103"/>
                  <a:pt x="1507676" y="1071380"/>
                  <a:pt x="1248624" y="1053619"/>
                </a:cubicBezTo>
                <a:cubicBezTo>
                  <a:pt x="989572" y="1035858"/>
                  <a:pt x="948035" y="1031588"/>
                  <a:pt x="678864" y="1053619"/>
                </a:cubicBezTo>
                <a:cubicBezTo>
                  <a:pt x="409693" y="1075650"/>
                  <a:pt x="215747" y="1025457"/>
                  <a:pt x="0" y="1053619"/>
                </a:cubicBezTo>
                <a:cubicBezTo>
                  <a:pt x="4964" y="806872"/>
                  <a:pt x="13458" y="765970"/>
                  <a:pt x="0" y="558418"/>
                </a:cubicBezTo>
                <a:cubicBezTo>
                  <a:pt x="-13458" y="350866"/>
                  <a:pt x="-14096" y="20828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555556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579843" y="467362"/>
            <a:ext cx="1531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err="1"/>
              <a:t>Alergen</a:t>
            </a:r>
            <a:r>
              <a:rPr lang="en-GB" sz="1000" i="1" dirty="0"/>
              <a:t> ac </a:t>
            </a:r>
            <a:r>
              <a:rPr lang="en-GB" sz="1000" i="1" dirty="0" err="1"/>
              <a:t>Anoddefiad</a:t>
            </a:r>
            <a:endParaRPr lang="en-GB" sz="1000" dirty="0"/>
          </a:p>
          <a:p>
            <a:r>
              <a:rPr lang="en-GB" sz="1000" i="1" dirty="0"/>
              <a:t>Mae </a:t>
            </a:r>
            <a:r>
              <a:rPr lang="en-GB" sz="1000" i="1" dirty="0" err="1"/>
              <a:t>nifer</a:t>
            </a:r>
            <a:r>
              <a:rPr lang="en-GB" sz="1000" i="1" dirty="0"/>
              <a:t> </a:t>
            </a:r>
            <a:r>
              <a:rPr lang="en-GB" sz="1000" i="1" dirty="0" err="1"/>
              <a:t>o’n</a:t>
            </a:r>
            <a:r>
              <a:rPr lang="en-GB" sz="1000" i="1" dirty="0"/>
              <a:t> </a:t>
            </a:r>
            <a:r>
              <a:rPr lang="en-GB" sz="1000" i="1" dirty="0" err="1"/>
              <a:t>prydau</a:t>
            </a:r>
            <a:r>
              <a:rPr lang="en-GB" sz="1000" i="1" dirty="0"/>
              <a:t> </a:t>
            </a:r>
            <a:r>
              <a:rPr lang="en-GB" sz="1000" i="1" dirty="0" err="1"/>
              <a:t>ar</a:t>
            </a:r>
            <a:r>
              <a:rPr lang="en-GB" sz="1000" i="1" dirty="0"/>
              <a:t> </a:t>
            </a:r>
            <a:r>
              <a:rPr lang="en-GB" sz="1000" i="1" dirty="0" err="1"/>
              <a:t>gael</a:t>
            </a:r>
            <a:r>
              <a:rPr lang="en-GB" sz="1000" i="1" dirty="0"/>
              <a:t> </a:t>
            </a:r>
            <a:r>
              <a:rPr lang="en-GB" sz="1000" i="1" dirty="0" err="1"/>
              <a:t>i</a:t>
            </a:r>
            <a:r>
              <a:rPr lang="en-GB" sz="1000" i="1" dirty="0"/>
              <a:t> </a:t>
            </a:r>
            <a:r>
              <a:rPr lang="en-GB" sz="1000" i="1" dirty="0" err="1"/>
              <a:t>addasu</a:t>
            </a:r>
            <a:r>
              <a:rPr lang="en-GB" sz="1000" i="1" dirty="0"/>
              <a:t> </a:t>
            </a:r>
            <a:r>
              <a:rPr lang="en-GB" sz="1000" i="1" dirty="0" err="1"/>
              <a:t>ar</a:t>
            </a:r>
            <a:r>
              <a:rPr lang="en-GB" sz="1000" i="1" dirty="0"/>
              <a:t> </a:t>
            </a:r>
            <a:r>
              <a:rPr lang="en-GB" sz="1000" i="1" dirty="0" err="1"/>
              <a:t>gyfer</a:t>
            </a:r>
            <a:r>
              <a:rPr lang="en-GB" sz="1000" i="1" dirty="0"/>
              <a:t> diet </a:t>
            </a:r>
            <a:r>
              <a:rPr lang="en-GB" sz="1000" i="1" dirty="0" err="1"/>
              <a:t>arbennig</a:t>
            </a:r>
            <a:r>
              <a:rPr lang="en-GB" sz="1000" i="1" dirty="0"/>
              <a:t>, </a:t>
            </a:r>
            <a:r>
              <a:rPr lang="en-GB" sz="1000" i="1" dirty="0" err="1"/>
              <a:t>cysylltwch</a:t>
            </a:r>
            <a:r>
              <a:rPr lang="en-GB" sz="1000" i="1" dirty="0"/>
              <a:t> </a:t>
            </a:r>
            <a:r>
              <a:rPr lang="en-GB" sz="1000" i="1" dirty="0" err="1"/>
              <a:t>â’r</a:t>
            </a:r>
            <a:r>
              <a:rPr lang="en-GB" sz="1000" i="1" dirty="0"/>
              <a:t> </a:t>
            </a:r>
            <a:r>
              <a:rPr lang="en-GB" sz="1000" i="1" dirty="0" err="1"/>
              <a:t>Cogydd</a:t>
            </a:r>
            <a:r>
              <a:rPr lang="en-GB" sz="1000" i="1" dirty="0"/>
              <a:t> </a:t>
            </a:r>
            <a:r>
              <a:rPr lang="en-GB" sz="1000" i="1" dirty="0" err="1"/>
              <a:t>i</a:t>
            </a:r>
            <a:r>
              <a:rPr lang="en-GB" sz="1000" i="1" dirty="0"/>
              <a:t> </a:t>
            </a:r>
            <a:r>
              <a:rPr lang="en-GB" sz="1000" i="1" dirty="0" err="1"/>
              <a:t>drafod</a:t>
            </a:r>
            <a:r>
              <a:rPr lang="en-GB" sz="1000" i="1" dirty="0"/>
              <a:t> </a:t>
            </a:r>
            <a:r>
              <a:rPr lang="en-GB" sz="1000" i="1" dirty="0" err="1"/>
              <a:t>yr</a:t>
            </a:r>
            <a:r>
              <a:rPr lang="en-GB" sz="1000" i="1" dirty="0"/>
              <a:t> </a:t>
            </a:r>
            <a:r>
              <a:rPr lang="en-GB" sz="1000" i="1" dirty="0" err="1"/>
              <a:t>opsiynau</a:t>
            </a:r>
            <a:r>
              <a:rPr lang="en-GB" sz="1000" i="1" dirty="0"/>
              <a:t> </a:t>
            </a:r>
            <a:r>
              <a:rPr lang="en-GB" sz="1000" i="1" dirty="0" err="1"/>
              <a:t>hyn</a:t>
            </a:r>
            <a:endParaRPr lang="en-GB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9424499" y="8668623"/>
            <a:ext cx="228190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1100" b="1" dirty="0" err="1">
                <a:solidFill>
                  <a:srgbClr val="2D658A"/>
                </a:solidFill>
                <a:latin typeface="Bradley Hand ITC" panose="03070402050302030203" pitchFamily="66" charset="0"/>
              </a:rPr>
              <a:t>Potiau</a:t>
            </a:r>
            <a:r>
              <a:rPr lang="en-GB" sz="1100" b="1" dirty="0">
                <a:solidFill>
                  <a:srgbClr val="2D658A"/>
                </a:solidFill>
                <a:latin typeface="Bradley Hand ITC" panose="03070402050302030203" pitchFamily="66" charset="0"/>
              </a:rPr>
              <a:t> Pasta</a:t>
            </a:r>
          </a:p>
          <a:p>
            <a:pPr algn="ctr">
              <a:spcAft>
                <a:spcPts val="300"/>
              </a:spcAft>
            </a:pPr>
            <a:r>
              <a:rPr lang="en-GB" sz="1100" dirty="0" err="1"/>
              <a:t>Dewiswch</a:t>
            </a:r>
            <a:r>
              <a:rPr lang="en-GB" sz="1100" dirty="0"/>
              <a:t> </a:t>
            </a:r>
            <a:r>
              <a:rPr lang="en-GB" sz="1100" dirty="0" err="1"/>
              <a:t>o’r</a:t>
            </a:r>
            <a:r>
              <a:rPr lang="en-GB" sz="1100" dirty="0"/>
              <a:t> </a:t>
            </a:r>
            <a:r>
              <a:rPr lang="en-GB" sz="1100" dirty="0" err="1"/>
              <a:t>canlynol</a:t>
            </a:r>
            <a:endParaRPr lang="en-GB" sz="1100" dirty="0"/>
          </a:p>
          <a:p>
            <a:pPr algn="ctr">
              <a:spcAft>
                <a:spcPts val="300"/>
              </a:spcAft>
            </a:pPr>
            <a:r>
              <a:rPr lang="en-GB" sz="1100" b="1" dirty="0"/>
              <a:t>Ham, Caws, </a:t>
            </a:r>
            <a:r>
              <a:rPr lang="en-GB" sz="1100" b="1" dirty="0" err="1"/>
              <a:t>Tiwna</a:t>
            </a:r>
            <a:r>
              <a:rPr lang="en-GB" sz="1100" b="1" dirty="0"/>
              <a:t> a Mayo, </a:t>
            </a:r>
            <a:r>
              <a:rPr lang="en-GB" sz="1100" b="1" dirty="0" err="1"/>
              <a:t>Eog</a:t>
            </a:r>
            <a:endParaRPr lang="en-GB" sz="1100" b="1" dirty="0"/>
          </a:p>
          <a:p>
            <a:pPr algn="ctr">
              <a:spcAft>
                <a:spcPts val="300"/>
              </a:spcAft>
            </a:pPr>
            <a:r>
              <a:rPr lang="en-GB" sz="1100" dirty="0" err="1"/>
              <a:t>Gyda</a:t>
            </a:r>
            <a:r>
              <a:rPr lang="en-GB" sz="1100" dirty="0"/>
              <a:t> </a:t>
            </a:r>
            <a:r>
              <a:rPr lang="en-GB" sz="1100" dirty="0" err="1"/>
              <a:t>phwdin</a:t>
            </a:r>
            <a:r>
              <a:rPr lang="en-GB" sz="1100" dirty="0"/>
              <a:t> y </a:t>
            </a:r>
            <a:r>
              <a:rPr lang="en-GB" sz="1100" dirty="0" err="1"/>
              <a:t>dydd</a:t>
            </a:r>
            <a:r>
              <a:rPr lang="en-GB" sz="1100" dirty="0"/>
              <a:t> a </a:t>
            </a:r>
            <a:r>
              <a:rPr lang="en-GB" sz="1100" dirty="0" err="1"/>
              <a:t>diod</a:t>
            </a:r>
            <a:r>
              <a:rPr lang="en-GB" sz="1100" dirty="0"/>
              <a:t>, a </a:t>
            </a:r>
            <a:r>
              <a:rPr lang="en-GB" sz="1100" dirty="0" err="1"/>
              <a:t>dewisiadau</a:t>
            </a:r>
            <a:r>
              <a:rPr lang="en-GB" sz="1100" dirty="0"/>
              <a:t> </a:t>
            </a:r>
            <a:r>
              <a:rPr lang="en-GB" sz="1100" dirty="0" err="1"/>
              <a:t>ffrwythau</a:t>
            </a:r>
            <a:r>
              <a:rPr lang="en-GB" sz="1100" dirty="0"/>
              <a:t> </a:t>
            </a:r>
            <a:r>
              <a:rPr lang="en-GB" sz="1100" dirty="0" err="1"/>
              <a:t>ffres</a:t>
            </a:r>
            <a:r>
              <a:rPr lang="en-GB" sz="1100" dirty="0"/>
              <a:t> a salad pan </a:t>
            </a:r>
            <a:r>
              <a:rPr lang="en-GB" sz="1100" dirty="0" err="1"/>
              <a:t>fyddant</a:t>
            </a:r>
            <a:r>
              <a:rPr lang="en-GB" sz="1100" dirty="0"/>
              <a:t> </a:t>
            </a:r>
            <a:r>
              <a:rPr lang="en-GB" sz="1100" dirty="0" err="1"/>
              <a:t>ar</a:t>
            </a:r>
            <a:r>
              <a:rPr lang="en-GB" sz="1100" dirty="0"/>
              <a:t> </a:t>
            </a:r>
            <a:r>
              <a:rPr lang="en-GB" sz="1100" dirty="0" err="1"/>
              <a:t>gael</a:t>
            </a:r>
            <a:endParaRPr lang="en-GB" sz="1100" dirty="0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7D2F778D-D445-4B00-8E68-149E60C444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9" y="2760366"/>
            <a:ext cx="144000" cy="144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9D8705E-B6C8-4A4D-8759-400F1076C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20" y="2760366"/>
            <a:ext cx="144000" cy="144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9D8705E-B6C8-4A4D-8759-400F1076C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89" y="2897753"/>
            <a:ext cx="144000" cy="1440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EE73894-0F5F-4770-B172-AC659D98C5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63" y="5246837"/>
            <a:ext cx="144000" cy="1440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9D8705E-B6C8-4A4D-8759-400F1076C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09" y="5243675"/>
            <a:ext cx="144000" cy="1440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9D8705E-B6C8-4A4D-8759-400F1076C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21" y="5719205"/>
            <a:ext cx="144000" cy="1440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F9D8705E-B6C8-4A4D-8759-400F1076C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77" y="5484552"/>
            <a:ext cx="144000" cy="1440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9D8705E-B6C8-4A4D-8759-400F1076C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606" y="5003958"/>
            <a:ext cx="144000" cy="14400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F9D8705E-B6C8-4A4D-8759-400F1076C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560" y="4957375"/>
            <a:ext cx="144000" cy="14400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F9D8705E-B6C8-4A4D-8759-400F1076C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89" y="7200979"/>
            <a:ext cx="144000" cy="144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8ECCD67-2635-4789-A373-52B99E28EA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43" y="7769425"/>
            <a:ext cx="144000" cy="1440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9D8705E-B6C8-4A4D-8759-400F1076C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50" y="3672013"/>
            <a:ext cx="144000" cy="1440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960CBC75-D0FF-4111-AA83-C746F4ACFE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579" y="5176329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70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3376</TotalTime>
  <Words>1302</Words>
  <Application>Microsoft Office PowerPoint</Application>
  <PresentationFormat>Custom</PresentationFormat>
  <Paragraphs>271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Bradley Hand ITC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Dominic Haynes</dc:creator>
  <cp:lastModifiedBy>Rob Lawton</cp:lastModifiedBy>
  <cp:revision>226</cp:revision>
  <cp:lastPrinted>2023-03-24T09:06:30Z</cp:lastPrinted>
  <dcterms:created xsi:type="dcterms:W3CDTF">2020-11-26T13:37:04Z</dcterms:created>
  <dcterms:modified xsi:type="dcterms:W3CDTF">2023-03-24T09:13:27Z</dcterms:modified>
</cp:coreProperties>
</file>